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77" y="7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1CD5150-D933-43EA-9DE2-EF76F967EC6F}" type="datetimeFigureOut">
              <a:rPr lang="pt-PT" smtClean="0"/>
              <a:t>19/06/2020</a:t>
            </a:fld>
            <a:endParaRPr lang="pt-PT"/>
          </a:p>
        </p:txBody>
      </p:sp>
      <p:sp>
        <p:nvSpPr>
          <p:cNvPr id="5" name="Footer Placeholder 4"/>
          <p:cNvSpPr>
            <a:spLocks noGrp="1"/>
          </p:cNvSpPr>
          <p:nvPr>
            <p:ph type="ftr" sz="quarter" idx="11"/>
          </p:nvPr>
        </p:nvSpPr>
        <p:spPr>
          <a:xfrm>
            <a:off x="1371600" y="4323845"/>
            <a:ext cx="6400800" cy="365125"/>
          </a:xfrm>
        </p:spPr>
        <p:txBody>
          <a:bodyPr/>
          <a:lstStyle/>
          <a:p>
            <a:endParaRPr lang="pt-PT"/>
          </a:p>
        </p:txBody>
      </p:sp>
      <p:sp>
        <p:nvSpPr>
          <p:cNvPr id="6" name="Slide Number Placeholder 5"/>
          <p:cNvSpPr>
            <a:spLocks noGrp="1"/>
          </p:cNvSpPr>
          <p:nvPr>
            <p:ph type="sldNum" sz="quarter" idx="12"/>
          </p:nvPr>
        </p:nvSpPr>
        <p:spPr>
          <a:xfrm>
            <a:off x="8077200" y="1430866"/>
            <a:ext cx="2743200" cy="365125"/>
          </a:xfrm>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29559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C1CD5150-D933-43EA-9DE2-EF76F967EC6F}" type="datetimeFigureOut">
              <a:rPr lang="pt-PT" smtClean="0"/>
              <a:t>19/06/2020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413756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1CD5150-D933-43EA-9DE2-EF76F967EC6F}" type="datetimeFigureOut">
              <a:rPr lang="pt-PT" smtClean="0"/>
              <a:t>19/06/2020</a:t>
            </a:fld>
            <a:endParaRPr lang="pt-PT"/>
          </a:p>
        </p:txBody>
      </p:sp>
      <p:sp>
        <p:nvSpPr>
          <p:cNvPr id="6" name="Footer Placeholder 5"/>
          <p:cNvSpPr>
            <a:spLocks noGrp="1"/>
          </p:cNvSpPr>
          <p:nvPr>
            <p:ph type="ftr" sz="quarter" idx="11"/>
          </p:nvPr>
        </p:nvSpPr>
        <p:spPr>
          <a:xfrm>
            <a:off x="685800" y="379941"/>
            <a:ext cx="6991492" cy="365125"/>
          </a:xfrm>
        </p:spPr>
        <p:txBody>
          <a:bodyPr/>
          <a:lstStyle/>
          <a:p>
            <a:endParaRPr lang="pt-PT"/>
          </a:p>
        </p:txBody>
      </p:sp>
      <p:sp>
        <p:nvSpPr>
          <p:cNvPr id="7" name="Slide Number Placeholder 6"/>
          <p:cNvSpPr>
            <a:spLocks noGrp="1"/>
          </p:cNvSpPr>
          <p:nvPr>
            <p:ph type="sldNum" sz="quarter" idx="12"/>
          </p:nvPr>
        </p:nvSpPr>
        <p:spPr>
          <a:xfrm>
            <a:off x="10862452" y="381000"/>
            <a:ext cx="643748" cy="365125"/>
          </a:xfrm>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1779115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t-PT"/>
              <a:t>Clique para editar o estilo de título do Modelo Global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1CD5150-D933-43EA-9DE2-EF76F967EC6F}" type="datetimeFigureOut">
              <a:rPr lang="pt-PT" smtClean="0"/>
              <a:t>19/06/2020</a:t>
            </a:fld>
            <a:endParaRPr lang="pt-PT"/>
          </a:p>
        </p:txBody>
      </p:sp>
      <p:sp>
        <p:nvSpPr>
          <p:cNvPr id="6" name="Footer Placeholder 5"/>
          <p:cNvSpPr>
            <a:spLocks noGrp="1"/>
          </p:cNvSpPr>
          <p:nvPr>
            <p:ph type="ftr" sz="quarter" idx="11"/>
          </p:nvPr>
        </p:nvSpPr>
        <p:spPr>
          <a:xfrm>
            <a:off x="685800" y="379941"/>
            <a:ext cx="6991492" cy="365125"/>
          </a:xfrm>
        </p:spPr>
        <p:txBody>
          <a:bodyPr/>
          <a:lstStyle/>
          <a:p>
            <a:endParaRPr lang="pt-PT"/>
          </a:p>
        </p:txBody>
      </p:sp>
      <p:sp>
        <p:nvSpPr>
          <p:cNvPr id="7" name="Slide Number Placeholder 6"/>
          <p:cNvSpPr>
            <a:spLocks noGrp="1"/>
          </p:cNvSpPr>
          <p:nvPr>
            <p:ph type="sldNum" sz="quarter" idx="12"/>
          </p:nvPr>
        </p:nvSpPr>
        <p:spPr>
          <a:xfrm>
            <a:off x="10862452" y="381000"/>
            <a:ext cx="643748" cy="365125"/>
          </a:xfrm>
        </p:spPr>
        <p:txBody>
          <a:bodyPr/>
          <a:lstStyle/>
          <a:p>
            <a:fld id="{CE209B3F-1C41-492D-A5CF-D82B3B7604A3}" type="slidenum">
              <a:rPr lang="pt-PT" smtClean="0"/>
              <a:t>‹nº›</a:t>
            </a:fld>
            <a:endParaRPr lang="pt-P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00202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1CD5150-D933-43EA-9DE2-EF76F967EC6F}" type="datetimeFigureOut">
              <a:rPr lang="pt-PT" smtClean="0"/>
              <a:t>19/06/2020</a:t>
            </a:fld>
            <a:endParaRPr lang="pt-PT"/>
          </a:p>
        </p:txBody>
      </p:sp>
      <p:sp>
        <p:nvSpPr>
          <p:cNvPr id="6" name="Footer Placeholder 5"/>
          <p:cNvSpPr>
            <a:spLocks noGrp="1"/>
          </p:cNvSpPr>
          <p:nvPr>
            <p:ph type="ftr" sz="quarter" idx="11"/>
          </p:nvPr>
        </p:nvSpPr>
        <p:spPr>
          <a:xfrm>
            <a:off x="685800" y="378883"/>
            <a:ext cx="6991492" cy="365125"/>
          </a:xfrm>
        </p:spPr>
        <p:txBody>
          <a:bodyPr/>
          <a:lstStyle/>
          <a:p>
            <a:endParaRPr lang="pt-PT"/>
          </a:p>
        </p:txBody>
      </p:sp>
      <p:sp>
        <p:nvSpPr>
          <p:cNvPr id="7" name="Slide Number Placeholder 6"/>
          <p:cNvSpPr>
            <a:spLocks noGrp="1"/>
          </p:cNvSpPr>
          <p:nvPr>
            <p:ph type="sldNum" sz="quarter" idx="12"/>
          </p:nvPr>
        </p:nvSpPr>
        <p:spPr>
          <a:xfrm>
            <a:off x="10862452" y="381000"/>
            <a:ext cx="643748" cy="365125"/>
          </a:xfrm>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80137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t-PT"/>
              <a:t>Clique para editar o estilo de título do Modelo Global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3" name="Date Placeholder 2"/>
          <p:cNvSpPr>
            <a:spLocks noGrp="1"/>
          </p:cNvSpPr>
          <p:nvPr>
            <p:ph type="dt" sz="half" idx="10"/>
          </p:nvPr>
        </p:nvSpPr>
        <p:spPr/>
        <p:txBody>
          <a:bodyPr/>
          <a:lstStyle/>
          <a:p>
            <a:fld id="{C1CD5150-D933-43EA-9DE2-EF76F967EC6F}" type="datetimeFigureOut">
              <a:rPr lang="pt-PT" smtClean="0"/>
              <a:t>19/06/2020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296144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t-PT"/>
              <a:t>Clique para editar o estilo de título do Modelo Global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3" name="Date Placeholder 2"/>
          <p:cNvSpPr>
            <a:spLocks noGrp="1"/>
          </p:cNvSpPr>
          <p:nvPr>
            <p:ph type="dt" sz="half" idx="10"/>
          </p:nvPr>
        </p:nvSpPr>
        <p:spPr/>
        <p:txBody>
          <a:bodyPr/>
          <a:lstStyle/>
          <a:p>
            <a:fld id="{C1CD5150-D933-43EA-9DE2-EF76F967EC6F}" type="datetimeFigureOut">
              <a:rPr lang="pt-PT" smtClean="0"/>
              <a:t>19/06/2020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2076873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C1CD5150-D933-43EA-9DE2-EF76F967EC6F}" type="datetimeFigureOut">
              <a:rPr lang="pt-PT" smtClean="0"/>
              <a:t>19/06/2020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1962369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1CD5150-D933-43EA-9DE2-EF76F967EC6F}" type="datetimeFigureOut">
              <a:rPr lang="pt-PT" smtClean="0"/>
              <a:t>19/06/2020</a:t>
            </a:fld>
            <a:endParaRPr lang="pt-PT"/>
          </a:p>
        </p:txBody>
      </p:sp>
      <p:sp>
        <p:nvSpPr>
          <p:cNvPr id="5" name="Footer Placeholder 4"/>
          <p:cNvSpPr>
            <a:spLocks noGrp="1"/>
          </p:cNvSpPr>
          <p:nvPr>
            <p:ph type="ftr" sz="quarter" idx="11"/>
          </p:nvPr>
        </p:nvSpPr>
        <p:spPr>
          <a:xfrm>
            <a:off x="685800" y="381000"/>
            <a:ext cx="6991492" cy="365125"/>
          </a:xfrm>
        </p:spPr>
        <p:txBody>
          <a:bodyPr/>
          <a:lstStyle/>
          <a:p>
            <a:endParaRPr lang="pt-PT"/>
          </a:p>
        </p:txBody>
      </p:sp>
      <p:sp>
        <p:nvSpPr>
          <p:cNvPr id="6" name="Slide Number Placeholder 5"/>
          <p:cNvSpPr>
            <a:spLocks noGrp="1"/>
          </p:cNvSpPr>
          <p:nvPr>
            <p:ph type="sldNum" sz="quarter" idx="12"/>
          </p:nvPr>
        </p:nvSpPr>
        <p:spPr>
          <a:xfrm>
            <a:off x="10862452" y="381000"/>
            <a:ext cx="643748" cy="365125"/>
          </a:xfrm>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108930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C1CD5150-D933-43EA-9DE2-EF76F967EC6F}" type="datetimeFigureOut">
              <a:rPr lang="pt-PT" smtClean="0"/>
              <a:t>19/06/2020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230969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1CD5150-D933-43EA-9DE2-EF76F967EC6F}" type="datetimeFigureOut">
              <a:rPr lang="pt-PT" smtClean="0"/>
              <a:t>19/06/2020</a:t>
            </a:fld>
            <a:endParaRPr lang="pt-PT"/>
          </a:p>
        </p:txBody>
      </p:sp>
      <p:sp>
        <p:nvSpPr>
          <p:cNvPr id="5" name="Footer Placeholder 4"/>
          <p:cNvSpPr>
            <a:spLocks noGrp="1"/>
          </p:cNvSpPr>
          <p:nvPr>
            <p:ph type="ftr" sz="quarter" idx="11"/>
          </p:nvPr>
        </p:nvSpPr>
        <p:spPr>
          <a:xfrm>
            <a:off x="685800" y="381001"/>
            <a:ext cx="6991492" cy="364065"/>
          </a:xfrm>
        </p:spPr>
        <p:txBody>
          <a:bodyPr/>
          <a:lstStyle/>
          <a:p>
            <a:endParaRPr lang="pt-PT"/>
          </a:p>
        </p:txBody>
      </p:sp>
      <p:sp>
        <p:nvSpPr>
          <p:cNvPr id="6" name="Slide Number Placeholder 5"/>
          <p:cNvSpPr>
            <a:spLocks noGrp="1"/>
          </p:cNvSpPr>
          <p:nvPr>
            <p:ph type="sldNum" sz="quarter" idx="12"/>
          </p:nvPr>
        </p:nvSpPr>
        <p:spPr>
          <a:xfrm>
            <a:off x="10862452" y="381000"/>
            <a:ext cx="643748" cy="365125"/>
          </a:xfrm>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259274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C1CD5150-D933-43EA-9DE2-EF76F967EC6F}" type="datetimeFigureOut">
              <a:rPr lang="pt-PT" smtClean="0"/>
              <a:t>19/06/2020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83860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685800" y="3132666"/>
            <a:ext cx="5311775" cy="3086019"/>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6172200" y="3132666"/>
            <a:ext cx="5334000" cy="3086019"/>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C1CD5150-D933-43EA-9DE2-EF76F967EC6F}" type="datetimeFigureOut">
              <a:rPr lang="pt-PT" smtClean="0"/>
              <a:t>19/06/2020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92272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C1CD5150-D933-43EA-9DE2-EF76F967EC6F}" type="datetimeFigureOut">
              <a:rPr lang="pt-PT" smtClean="0"/>
              <a:t>19/06/2020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124026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D5150-D933-43EA-9DE2-EF76F967EC6F}" type="datetimeFigureOut">
              <a:rPr lang="pt-PT" smtClean="0"/>
              <a:t>19/06/2020</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148657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PT"/>
              <a:t>Clique para editar o estilo de título do Modelo Global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C1CD5150-D933-43EA-9DE2-EF76F967EC6F}" type="datetimeFigureOut">
              <a:rPr lang="pt-PT" smtClean="0"/>
              <a:t>19/06/2020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392217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C1CD5150-D933-43EA-9DE2-EF76F967EC6F}" type="datetimeFigureOut">
              <a:rPr lang="pt-PT" smtClean="0"/>
              <a:t>19/06/2020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E209B3F-1C41-492D-A5CF-D82B3B7604A3}" type="slidenum">
              <a:rPr lang="pt-PT" smtClean="0"/>
              <a:t>‹nº›</a:t>
            </a:fld>
            <a:endParaRPr lang="pt-PT"/>
          </a:p>
        </p:txBody>
      </p:sp>
    </p:spTree>
    <p:extLst>
      <p:ext uri="{BB962C8B-B14F-4D97-AF65-F5344CB8AC3E}">
        <p14:creationId xmlns:p14="http://schemas.microsoft.com/office/powerpoint/2010/main" val="46780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CD5150-D933-43EA-9DE2-EF76F967EC6F}" type="datetimeFigureOut">
              <a:rPr lang="pt-PT" smtClean="0"/>
              <a:t>19/06/2020</a:t>
            </a:fld>
            <a:endParaRPr lang="pt-P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209B3F-1C41-492D-A5CF-D82B3B7604A3}" type="slidenum">
              <a:rPr lang="pt-PT" smtClean="0"/>
              <a:t>‹nº›</a:t>
            </a:fld>
            <a:endParaRPr lang="pt-PT"/>
          </a:p>
        </p:txBody>
      </p:sp>
    </p:spTree>
    <p:extLst>
      <p:ext uri="{BB962C8B-B14F-4D97-AF65-F5344CB8AC3E}">
        <p14:creationId xmlns:p14="http://schemas.microsoft.com/office/powerpoint/2010/main" val="41972085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D0EAA-88E9-46A5-91B6-8B05F29C09BF}"/>
              </a:ext>
            </a:extLst>
          </p:cNvPr>
          <p:cNvSpPr>
            <a:spLocks noGrp="1"/>
          </p:cNvSpPr>
          <p:nvPr>
            <p:ph type="ctrTitle"/>
          </p:nvPr>
        </p:nvSpPr>
        <p:spPr/>
        <p:txBody>
          <a:bodyPr>
            <a:normAutofit/>
          </a:bodyPr>
          <a:lstStyle/>
          <a:p>
            <a:r>
              <a:rPr lang="pt-PT" sz="4800" dirty="0">
                <a:latin typeface="Baskerville Old Face" panose="02020602080505020303" pitchFamily="18" charset="0"/>
              </a:rPr>
              <a:t>Venezuela</a:t>
            </a:r>
          </a:p>
        </p:txBody>
      </p:sp>
      <p:sp>
        <p:nvSpPr>
          <p:cNvPr id="3" name="Subtítulo 2">
            <a:extLst>
              <a:ext uri="{FF2B5EF4-FFF2-40B4-BE49-F238E27FC236}">
                <a16:creationId xmlns:a16="http://schemas.microsoft.com/office/drawing/2014/main" id="{1D87F1A6-A7C3-4A4B-9420-9EF63DA25C21}"/>
              </a:ext>
            </a:extLst>
          </p:cNvPr>
          <p:cNvSpPr>
            <a:spLocks noGrp="1"/>
          </p:cNvSpPr>
          <p:nvPr>
            <p:ph type="subTitle" idx="1"/>
          </p:nvPr>
        </p:nvSpPr>
        <p:spPr/>
        <p:txBody>
          <a:bodyPr/>
          <a:lstStyle/>
          <a:p>
            <a:endParaRPr lang="pt-PT"/>
          </a:p>
        </p:txBody>
      </p:sp>
    </p:spTree>
    <p:extLst>
      <p:ext uri="{BB962C8B-B14F-4D97-AF65-F5344CB8AC3E}">
        <p14:creationId xmlns:p14="http://schemas.microsoft.com/office/powerpoint/2010/main" val="130844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CE9DF-BA48-435A-8435-8AB9B8B931C1}"/>
              </a:ext>
            </a:extLst>
          </p:cNvPr>
          <p:cNvSpPr>
            <a:spLocks noGrp="1"/>
          </p:cNvSpPr>
          <p:nvPr>
            <p:ph type="title"/>
          </p:nvPr>
        </p:nvSpPr>
        <p:spPr>
          <a:xfrm>
            <a:off x="4572000" y="639315"/>
            <a:ext cx="6613358" cy="1293028"/>
          </a:xfrm>
        </p:spPr>
        <p:txBody>
          <a:bodyPr/>
          <a:lstStyle/>
          <a:p>
            <a:r>
              <a:rPr lang="es-ES" dirty="0"/>
              <a:t>¿Qué visitar durante su estadía en Venezuela?</a:t>
            </a:r>
            <a:endParaRPr lang="pt-PT" dirty="0"/>
          </a:p>
        </p:txBody>
      </p:sp>
      <p:pic>
        <p:nvPicPr>
          <p:cNvPr id="4" name="Marcador de Posição de Conteúdo 3">
            <a:extLst>
              <a:ext uri="{FF2B5EF4-FFF2-40B4-BE49-F238E27FC236}">
                <a16:creationId xmlns:a16="http://schemas.microsoft.com/office/drawing/2014/main" id="{8A69C72B-D234-411F-8438-4C925E999F55}"/>
              </a:ext>
            </a:extLst>
          </p:cNvPr>
          <p:cNvPicPr>
            <a:picLocks noGrp="1" noChangeAspect="1"/>
          </p:cNvPicPr>
          <p:nvPr>
            <p:ph idx="1"/>
          </p:nvPr>
        </p:nvPicPr>
        <p:blipFill>
          <a:blip r:embed="rId2"/>
          <a:stretch>
            <a:fillRect/>
          </a:stretch>
        </p:blipFill>
        <p:spPr>
          <a:xfrm>
            <a:off x="6415217" y="2386878"/>
            <a:ext cx="4770141" cy="3580786"/>
          </a:xfrm>
          <a:prstGeom prst="rect">
            <a:avLst/>
          </a:prstGeom>
        </p:spPr>
      </p:pic>
      <p:sp>
        <p:nvSpPr>
          <p:cNvPr id="5" name="Retângulo 4">
            <a:extLst>
              <a:ext uri="{FF2B5EF4-FFF2-40B4-BE49-F238E27FC236}">
                <a16:creationId xmlns:a16="http://schemas.microsoft.com/office/drawing/2014/main" id="{4732DEDF-AF52-4BFE-A24B-A71265971221}"/>
              </a:ext>
            </a:extLst>
          </p:cNvPr>
          <p:cNvSpPr/>
          <p:nvPr/>
        </p:nvSpPr>
        <p:spPr>
          <a:xfrm>
            <a:off x="1299411" y="2001867"/>
            <a:ext cx="3272589" cy="77002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a:t>Caracas</a:t>
            </a:r>
            <a:endParaRPr lang="pt-PT" dirty="0"/>
          </a:p>
        </p:txBody>
      </p:sp>
      <p:sp>
        <p:nvSpPr>
          <p:cNvPr id="6" name="Retângulo 5">
            <a:extLst>
              <a:ext uri="{FF2B5EF4-FFF2-40B4-BE49-F238E27FC236}">
                <a16:creationId xmlns:a16="http://schemas.microsoft.com/office/drawing/2014/main" id="{1A54E1A2-607D-440A-9715-D64B0870E1AE}"/>
              </a:ext>
            </a:extLst>
          </p:cNvPr>
          <p:cNvSpPr/>
          <p:nvPr/>
        </p:nvSpPr>
        <p:spPr>
          <a:xfrm>
            <a:off x="1006642" y="3429000"/>
            <a:ext cx="3769894" cy="19675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Caracas, es la capital de la República Bolivariana de Venezuela y la ciudad más poblada.</a:t>
            </a:r>
            <a:endParaRPr lang="pt-PT" dirty="0"/>
          </a:p>
        </p:txBody>
      </p:sp>
    </p:spTree>
    <p:extLst>
      <p:ext uri="{BB962C8B-B14F-4D97-AF65-F5344CB8AC3E}">
        <p14:creationId xmlns:p14="http://schemas.microsoft.com/office/powerpoint/2010/main" val="85616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EC6C4E-DCA2-4453-8D5E-0D90FB2D588D}"/>
              </a:ext>
            </a:extLst>
          </p:cNvPr>
          <p:cNvSpPr>
            <a:spLocks noGrp="1"/>
          </p:cNvSpPr>
          <p:nvPr>
            <p:ph type="title"/>
          </p:nvPr>
        </p:nvSpPr>
        <p:spPr>
          <a:xfrm>
            <a:off x="5166803" y="639315"/>
            <a:ext cx="5593671" cy="1293028"/>
          </a:xfrm>
        </p:spPr>
        <p:txBody>
          <a:bodyPr/>
          <a:lstStyle/>
          <a:p>
            <a:r>
              <a:rPr lang="pt-PT" dirty="0">
                <a:latin typeface="Gabriola" panose="04040605051002020D02" pitchFamily="82" charset="0"/>
              </a:rPr>
              <a:t>¿</a:t>
            </a:r>
            <a:r>
              <a:rPr lang="pt-PT" dirty="0" err="1">
                <a:latin typeface="Gabriola" panose="04040605051002020D02" pitchFamily="82" charset="0"/>
              </a:rPr>
              <a:t>Qué</a:t>
            </a:r>
            <a:r>
              <a:rPr lang="pt-PT" dirty="0">
                <a:latin typeface="Gabriola" panose="04040605051002020D02" pitchFamily="82" charset="0"/>
              </a:rPr>
              <a:t> comer </a:t>
            </a:r>
            <a:r>
              <a:rPr lang="pt-PT" dirty="0" err="1">
                <a:latin typeface="Gabriola" panose="04040605051002020D02" pitchFamily="82" charset="0"/>
              </a:rPr>
              <a:t>en</a:t>
            </a:r>
            <a:r>
              <a:rPr lang="pt-PT" dirty="0">
                <a:latin typeface="Gabriola" panose="04040605051002020D02" pitchFamily="82" charset="0"/>
              </a:rPr>
              <a:t> Venezuela?</a:t>
            </a:r>
          </a:p>
        </p:txBody>
      </p:sp>
      <p:pic>
        <p:nvPicPr>
          <p:cNvPr id="4" name="Marcador de Posição de Conteúdo 3">
            <a:extLst>
              <a:ext uri="{FF2B5EF4-FFF2-40B4-BE49-F238E27FC236}">
                <a16:creationId xmlns:a16="http://schemas.microsoft.com/office/drawing/2014/main" id="{2457A456-1CA3-44F5-BDC0-F45E7CE12A82}"/>
              </a:ext>
            </a:extLst>
          </p:cNvPr>
          <p:cNvPicPr>
            <a:picLocks noGrp="1" noChangeAspect="1"/>
          </p:cNvPicPr>
          <p:nvPr>
            <p:ph idx="1"/>
          </p:nvPr>
        </p:nvPicPr>
        <p:blipFill>
          <a:blip r:embed="rId2"/>
          <a:stretch>
            <a:fillRect/>
          </a:stretch>
        </p:blipFill>
        <p:spPr>
          <a:xfrm>
            <a:off x="865271" y="3121485"/>
            <a:ext cx="4480971" cy="2984905"/>
          </a:xfrm>
          <a:prstGeom prst="rect">
            <a:avLst/>
          </a:prstGeom>
        </p:spPr>
      </p:pic>
      <p:sp>
        <p:nvSpPr>
          <p:cNvPr id="5" name="Retângulo 4">
            <a:extLst>
              <a:ext uri="{FF2B5EF4-FFF2-40B4-BE49-F238E27FC236}">
                <a16:creationId xmlns:a16="http://schemas.microsoft.com/office/drawing/2014/main" id="{3BD32DDF-2629-47A9-8065-81C5776F1AE6}"/>
              </a:ext>
            </a:extLst>
          </p:cNvPr>
          <p:cNvSpPr/>
          <p:nvPr/>
        </p:nvSpPr>
        <p:spPr>
          <a:xfrm>
            <a:off x="7026442" y="2418348"/>
            <a:ext cx="3529263" cy="7031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dirty="0" err="1"/>
              <a:t>Pabellón</a:t>
            </a:r>
            <a:r>
              <a:rPr lang="pt-PT" dirty="0"/>
              <a:t> </a:t>
            </a:r>
            <a:r>
              <a:rPr lang="pt-PT" dirty="0" err="1"/>
              <a:t>Criollo</a:t>
            </a:r>
            <a:endParaRPr lang="pt-PT" dirty="0"/>
          </a:p>
        </p:txBody>
      </p:sp>
      <p:sp>
        <p:nvSpPr>
          <p:cNvPr id="6" name="Retângulo 5">
            <a:extLst>
              <a:ext uri="{FF2B5EF4-FFF2-40B4-BE49-F238E27FC236}">
                <a16:creationId xmlns:a16="http://schemas.microsoft.com/office/drawing/2014/main" id="{A29FEE53-D97B-46A8-8069-FEE58EEDC89E}"/>
              </a:ext>
            </a:extLst>
          </p:cNvPr>
          <p:cNvSpPr/>
          <p:nvPr/>
        </p:nvSpPr>
        <p:spPr>
          <a:xfrm>
            <a:off x="6593305" y="3607490"/>
            <a:ext cx="4480970" cy="2498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a:t>​El pabellón criollo tradicional está compuesto por arroz blanco cocido, carne mechada, caraotas (frijoles) negros y tajadas de plátano maduro frito.</a:t>
            </a:r>
            <a:endParaRPr lang="pt-PT" dirty="0"/>
          </a:p>
        </p:txBody>
      </p:sp>
    </p:spTree>
    <p:extLst>
      <p:ext uri="{BB962C8B-B14F-4D97-AF65-F5344CB8AC3E}">
        <p14:creationId xmlns:p14="http://schemas.microsoft.com/office/powerpoint/2010/main" val="48272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6DF39-6191-43BE-A21D-C2BC5D37B908}"/>
              </a:ext>
            </a:extLst>
          </p:cNvPr>
          <p:cNvSpPr>
            <a:spLocks noGrp="1"/>
          </p:cNvSpPr>
          <p:nvPr>
            <p:ph type="title"/>
          </p:nvPr>
        </p:nvSpPr>
        <p:spPr>
          <a:xfrm>
            <a:off x="3898232" y="764373"/>
            <a:ext cx="7607968" cy="1293028"/>
          </a:xfrm>
        </p:spPr>
        <p:txBody>
          <a:bodyPr/>
          <a:lstStyle/>
          <a:p>
            <a:r>
              <a:rPr lang="pt-PT" dirty="0"/>
              <a:t>¿</a:t>
            </a:r>
            <a:r>
              <a:rPr lang="pt-PT" dirty="0" err="1"/>
              <a:t>Qué</a:t>
            </a:r>
            <a:r>
              <a:rPr lang="pt-PT" dirty="0"/>
              <a:t> comer </a:t>
            </a:r>
            <a:r>
              <a:rPr lang="pt-PT" dirty="0" err="1"/>
              <a:t>en</a:t>
            </a:r>
            <a:r>
              <a:rPr lang="pt-PT" dirty="0"/>
              <a:t> Venezuela?</a:t>
            </a:r>
          </a:p>
        </p:txBody>
      </p:sp>
      <p:pic>
        <p:nvPicPr>
          <p:cNvPr id="4" name="Marcador de Posição de Conteúdo 3">
            <a:extLst>
              <a:ext uri="{FF2B5EF4-FFF2-40B4-BE49-F238E27FC236}">
                <a16:creationId xmlns:a16="http://schemas.microsoft.com/office/drawing/2014/main" id="{11A744D5-AE91-41BB-B3CF-6A04797321CD}"/>
              </a:ext>
            </a:extLst>
          </p:cNvPr>
          <p:cNvPicPr>
            <a:picLocks noGrp="1" noChangeAspect="1"/>
          </p:cNvPicPr>
          <p:nvPr>
            <p:ph idx="1"/>
          </p:nvPr>
        </p:nvPicPr>
        <p:blipFill>
          <a:blip r:embed="rId2"/>
          <a:stretch>
            <a:fillRect/>
          </a:stretch>
        </p:blipFill>
        <p:spPr>
          <a:xfrm>
            <a:off x="642812" y="2386429"/>
            <a:ext cx="4024313" cy="4024313"/>
          </a:xfrm>
          <a:prstGeom prst="rect">
            <a:avLst/>
          </a:prstGeom>
        </p:spPr>
      </p:pic>
      <p:sp>
        <p:nvSpPr>
          <p:cNvPr id="6" name="Retângulo 5">
            <a:extLst>
              <a:ext uri="{FF2B5EF4-FFF2-40B4-BE49-F238E27FC236}">
                <a16:creationId xmlns:a16="http://schemas.microsoft.com/office/drawing/2014/main" id="{D67F2CAE-8209-4149-AE48-DF6B84DF4511}"/>
              </a:ext>
            </a:extLst>
          </p:cNvPr>
          <p:cNvSpPr/>
          <p:nvPr/>
        </p:nvSpPr>
        <p:spPr>
          <a:xfrm>
            <a:off x="6585849" y="2386429"/>
            <a:ext cx="4024313" cy="70184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dirty="0"/>
              <a:t>Asado Negro</a:t>
            </a:r>
          </a:p>
        </p:txBody>
      </p:sp>
      <p:sp>
        <p:nvSpPr>
          <p:cNvPr id="7" name="Retângulo 6">
            <a:extLst>
              <a:ext uri="{FF2B5EF4-FFF2-40B4-BE49-F238E27FC236}">
                <a16:creationId xmlns:a16="http://schemas.microsoft.com/office/drawing/2014/main" id="{E5190138-D8E7-4EAB-84A9-2983979EF80F}"/>
              </a:ext>
            </a:extLst>
          </p:cNvPr>
          <p:cNvSpPr/>
          <p:nvPr/>
        </p:nvSpPr>
        <p:spPr>
          <a:xfrm>
            <a:off x="6352675" y="3417299"/>
            <a:ext cx="4490660" cy="30543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a:t> El plato consiste en un corte de carne con forma cilíndrica, extraído de la parte trasera de la res (llamado popularmente "muchacho redondo"); que se prepara con especias y papelón (producto directo de la melaza de la caña de azúcar hervida y cuajada en forma de pasta). El papelón, junto al vino y el ají dulce, le da un tono oscuro y un sabor dulce.</a:t>
            </a:r>
            <a:endParaRPr lang="pt-PT"/>
          </a:p>
        </p:txBody>
      </p:sp>
    </p:spTree>
    <p:extLst>
      <p:ext uri="{BB962C8B-B14F-4D97-AF65-F5344CB8AC3E}">
        <p14:creationId xmlns:p14="http://schemas.microsoft.com/office/powerpoint/2010/main" val="283234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2E778-8753-4AE6-9B5E-55F5774E73CB}"/>
              </a:ext>
            </a:extLst>
          </p:cNvPr>
          <p:cNvSpPr>
            <a:spLocks noGrp="1"/>
          </p:cNvSpPr>
          <p:nvPr>
            <p:ph type="title"/>
          </p:nvPr>
        </p:nvSpPr>
        <p:spPr>
          <a:xfrm>
            <a:off x="3866146" y="764373"/>
            <a:ext cx="7640053" cy="1293028"/>
          </a:xfrm>
        </p:spPr>
        <p:txBody>
          <a:bodyPr/>
          <a:lstStyle/>
          <a:p>
            <a:r>
              <a:rPr lang="pt-PT" dirty="0"/>
              <a:t>¿</a:t>
            </a:r>
            <a:r>
              <a:rPr lang="pt-PT" dirty="0" err="1"/>
              <a:t>Qué</a:t>
            </a:r>
            <a:r>
              <a:rPr lang="pt-PT" dirty="0"/>
              <a:t> comer </a:t>
            </a:r>
            <a:r>
              <a:rPr lang="pt-PT" dirty="0" err="1"/>
              <a:t>en</a:t>
            </a:r>
            <a:r>
              <a:rPr lang="pt-PT" dirty="0"/>
              <a:t> Venezuela?</a:t>
            </a:r>
          </a:p>
        </p:txBody>
      </p:sp>
      <p:pic>
        <p:nvPicPr>
          <p:cNvPr id="4" name="Marcador de Posição de Conteúdo 3">
            <a:extLst>
              <a:ext uri="{FF2B5EF4-FFF2-40B4-BE49-F238E27FC236}">
                <a16:creationId xmlns:a16="http://schemas.microsoft.com/office/drawing/2014/main" id="{2D4E0786-5086-4C05-8DBF-55D3469ED63C}"/>
              </a:ext>
            </a:extLst>
          </p:cNvPr>
          <p:cNvPicPr>
            <a:picLocks noGrp="1" noChangeAspect="1"/>
          </p:cNvPicPr>
          <p:nvPr>
            <p:ph idx="1"/>
          </p:nvPr>
        </p:nvPicPr>
        <p:blipFill>
          <a:blip r:embed="rId2"/>
          <a:stretch>
            <a:fillRect/>
          </a:stretch>
        </p:blipFill>
        <p:spPr>
          <a:xfrm>
            <a:off x="496302" y="2531936"/>
            <a:ext cx="5236017" cy="3487863"/>
          </a:xfrm>
          <a:prstGeom prst="rect">
            <a:avLst/>
          </a:prstGeom>
        </p:spPr>
      </p:pic>
      <p:sp>
        <p:nvSpPr>
          <p:cNvPr id="5" name="Retângulo 4">
            <a:extLst>
              <a:ext uri="{FF2B5EF4-FFF2-40B4-BE49-F238E27FC236}">
                <a16:creationId xmlns:a16="http://schemas.microsoft.com/office/drawing/2014/main" id="{6EA060CF-03DE-45B6-9ECB-22361EB4DB39}"/>
              </a:ext>
            </a:extLst>
          </p:cNvPr>
          <p:cNvSpPr/>
          <p:nvPr/>
        </p:nvSpPr>
        <p:spPr>
          <a:xfrm>
            <a:off x="6962274" y="2531936"/>
            <a:ext cx="3834063" cy="80210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dirty="0" err="1"/>
              <a:t>Hallaca</a:t>
            </a:r>
            <a:endParaRPr lang="pt-PT" dirty="0"/>
          </a:p>
        </p:txBody>
      </p:sp>
      <p:sp>
        <p:nvSpPr>
          <p:cNvPr id="6" name="Retângulo 5">
            <a:extLst>
              <a:ext uri="{FF2B5EF4-FFF2-40B4-BE49-F238E27FC236}">
                <a16:creationId xmlns:a16="http://schemas.microsoft.com/office/drawing/2014/main" id="{4921B93F-E0DE-439A-B060-F4B9B0C89D77}"/>
              </a:ext>
            </a:extLst>
          </p:cNvPr>
          <p:cNvSpPr/>
          <p:nvPr/>
        </p:nvSpPr>
        <p:spPr>
          <a:xfrm>
            <a:off x="6962273" y="3962400"/>
            <a:ext cx="3834063" cy="20573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a:t>A Hallaca consiste basicamente em um guisado envolto em uma massa empacotada em folhas de bananeira.</a:t>
            </a:r>
          </a:p>
        </p:txBody>
      </p:sp>
    </p:spTree>
    <p:extLst>
      <p:ext uri="{BB962C8B-B14F-4D97-AF65-F5344CB8AC3E}">
        <p14:creationId xmlns:p14="http://schemas.microsoft.com/office/powerpoint/2010/main" val="206277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EA77C-E17E-4E0C-A141-418BB13AA8CC}"/>
              </a:ext>
            </a:extLst>
          </p:cNvPr>
          <p:cNvSpPr>
            <a:spLocks noGrp="1"/>
          </p:cNvSpPr>
          <p:nvPr>
            <p:ph type="title"/>
          </p:nvPr>
        </p:nvSpPr>
        <p:spPr>
          <a:xfrm>
            <a:off x="3914274" y="764373"/>
            <a:ext cx="7591926" cy="1293028"/>
          </a:xfrm>
        </p:spPr>
        <p:txBody>
          <a:bodyPr/>
          <a:lstStyle/>
          <a:p>
            <a:r>
              <a:rPr lang="pt-PT" dirty="0"/>
              <a:t>¿</a:t>
            </a:r>
            <a:r>
              <a:rPr lang="pt-PT" dirty="0" err="1"/>
              <a:t>Qué</a:t>
            </a:r>
            <a:r>
              <a:rPr lang="pt-PT" dirty="0"/>
              <a:t> comer </a:t>
            </a:r>
            <a:r>
              <a:rPr lang="pt-PT" dirty="0" err="1"/>
              <a:t>en</a:t>
            </a:r>
            <a:r>
              <a:rPr lang="pt-PT" dirty="0"/>
              <a:t> Venezuela?</a:t>
            </a:r>
          </a:p>
        </p:txBody>
      </p:sp>
      <p:pic>
        <p:nvPicPr>
          <p:cNvPr id="4" name="Marcador de Posição de Conteúdo 3">
            <a:extLst>
              <a:ext uri="{FF2B5EF4-FFF2-40B4-BE49-F238E27FC236}">
                <a16:creationId xmlns:a16="http://schemas.microsoft.com/office/drawing/2014/main" id="{43C90708-D532-451B-AD30-4B6E60E5FE04}"/>
              </a:ext>
            </a:extLst>
          </p:cNvPr>
          <p:cNvPicPr>
            <a:picLocks noGrp="1" noChangeAspect="1"/>
          </p:cNvPicPr>
          <p:nvPr>
            <p:ph idx="1"/>
          </p:nvPr>
        </p:nvPicPr>
        <p:blipFill>
          <a:blip r:embed="rId2"/>
          <a:stretch>
            <a:fillRect/>
          </a:stretch>
        </p:blipFill>
        <p:spPr>
          <a:xfrm>
            <a:off x="656724" y="2917791"/>
            <a:ext cx="4897595" cy="3262430"/>
          </a:xfrm>
          <a:prstGeom prst="rect">
            <a:avLst/>
          </a:prstGeom>
        </p:spPr>
      </p:pic>
      <p:sp>
        <p:nvSpPr>
          <p:cNvPr id="5" name="Retângulo 4">
            <a:extLst>
              <a:ext uri="{FF2B5EF4-FFF2-40B4-BE49-F238E27FC236}">
                <a16:creationId xmlns:a16="http://schemas.microsoft.com/office/drawing/2014/main" id="{9AA75DA1-B485-416D-88B4-FC29AEAFE036}"/>
              </a:ext>
            </a:extLst>
          </p:cNvPr>
          <p:cNvSpPr/>
          <p:nvPr/>
        </p:nvSpPr>
        <p:spPr>
          <a:xfrm>
            <a:off x="7291137" y="2695074"/>
            <a:ext cx="3481137" cy="73392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dirty="0" err="1"/>
              <a:t>Tequeños</a:t>
            </a:r>
            <a:endParaRPr lang="pt-PT" dirty="0"/>
          </a:p>
        </p:txBody>
      </p:sp>
      <p:sp>
        <p:nvSpPr>
          <p:cNvPr id="7" name="Retângulo 6">
            <a:extLst>
              <a:ext uri="{FF2B5EF4-FFF2-40B4-BE49-F238E27FC236}">
                <a16:creationId xmlns:a16="http://schemas.microsoft.com/office/drawing/2014/main" id="{0AD90330-298C-4258-883D-EB5E6A2ED7CF}"/>
              </a:ext>
            </a:extLst>
          </p:cNvPr>
          <p:cNvSpPr/>
          <p:nvPr/>
        </p:nvSpPr>
        <p:spPr>
          <a:xfrm>
            <a:off x="7106653" y="3988101"/>
            <a:ext cx="3850106" cy="21055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a:t>El tequeño es una preparación culinaria que consiste en una masa de harina de trigo frita, rellena de queso blanco o feta, entre otros rellenos.</a:t>
            </a:r>
            <a:endParaRPr lang="pt-PT"/>
          </a:p>
        </p:txBody>
      </p:sp>
    </p:spTree>
    <p:extLst>
      <p:ext uri="{BB962C8B-B14F-4D97-AF65-F5344CB8AC3E}">
        <p14:creationId xmlns:p14="http://schemas.microsoft.com/office/powerpoint/2010/main" val="260848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39028A-3043-4C36-A42F-9D4C0CAD570A}"/>
              </a:ext>
            </a:extLst>
          </p:cNvPr>
          <p:cNvSpPr>
            <a:spLocks noGrp="1"/>
          </p:cNvSpPr>
          <p:nvPr>
            <p:ph type="title"/>
          </p:nvPr>
        </p:nvSpPr>
        <p:spPr>
          <a:xfrm>
            <a:off x="4864768" y="639315"/>
            <a:ext cx="6641432" cy="1293028"/>
          </a:xfrm>
        </p:spPr>
        <p:txBody>
          <a:bodyPr/>
          <a:lstStyle/>
          <a:p>
            <a:r>
              <a:rPr lang="es-ES" dirty="0"/>
              <a:t>¿Qué visitar durante su estadía en Venezuela?</a:t>
            </a:r>
            <a:endParaRPr lang="pt-PT" dirty="0"/>
          </a:p>
        </p:txBody>
      </p:sp>
      <p:pic>
        <p:nvPicPr>
          <p:cNvPr id="4" name="Marcador de Posição de Conteúdo 3">
            <a:extLst>
              <a:ext uri="{FF2B5EF4-FFF2-40B4-BE49-F238E27FC236}">
                <a16:creationId xmlns:a16="http://schemas.microsoft.com/office/drawing/2014/main" id="{B0FACE27-C941-4B9A-A3AA-3B986C0181C0}"/>
              </a:ext>
            </a:extLst>
          </p:cNvPr>
          <p:cNvPicPr>
            <a:picLocks noGrp="1" noChangeAspect="1"/>
          </p:cNvPicPr>
          <p:nvPr>
            <p:ph idx="1"/>
          </p:nvPr>
        </p:nvPicPr>
        <p:blipFill>
          <a:blip r:embed="rId2"/>
          <a:stretch>
            <a:fillRect/>
          </a:stretch>
        </p:blipFill>
        <p:spPr>
          <a:xfrm>
            <a:off x="6096000" y="2851652"/>
            <a:ext cx="5245488" cy="2972444"/>
          </a:xfrm>
          <a:prstGeom prst="rect">
            <a:avLst/>
          </a:prstGeom>
        </p:spPr>
      </p:pic>
      <p:sp>
        <p:nvSpPr>
          <p:cNvPr id="5" name="Retângulo 4">
            <a:extLst>
              <a:ext uri="{FF2B5EF4-FFF2-40B4-BE49-F238E27FC236}">
                <a16:creationId xmlns:a16="http://schemas.microsoft.com/office/drawing/2014/main" id="{2FF35F03-C540-4C39-8790-7191225F27A5}"/>
              </a:ext>
            </a:extLst>
          </p:cNvPr>
          <p:cNvSpPr/>
          <p:nvPr/>
        </p:nvSpPr>
        <p:spPr>
          <a:xfrm>
            <a:off x="725905" y="2258094"/>
            <a:ext cx="4138863" cy="59355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a:t>Ilha de Margarita na Venezuela</a:t>
            </a:r>
          </a:p>
        </p:txBody>
      </p:sp>
      <p:sp>
        <p:nvSpPr>
          <p:cNvPr id="6" name="Retângulo 5">
            <a:extLst>
              <a:ext uri="{FF2B5EF4-FFF2-40B4-BE49-F238E27FC236}">
                <a16:creationId xmlns:a16="http://schemas.microsoft.com/office/drawing/2014/main" id="{B1EAC6F9-0F86-45EB-B670-54A6262ACE0E}"/>
              </a:ext>
            </a:extLst>
          </p:cNvPr>
          <p:cNvSpPr/>
          <p:nvPr/>
        </p:nvSpPr>
        <p:spPr>
          <a:xfrm>
            <a:off x="934452" y="3381940"/>
            <a:ext cx="3721768" cy="23950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La isla de Margarita o isla Margarita, llamada «La Perla del Caribe»,​ está ubicada al sureste del mar Caribe, noreste venezolano, al norte de la península de Araya del estado Sucre.</a:t>
            </a:r>
            <a:endParaRPr lang="pt-PT" dirty="0"/>
          </a:p>
        </p:txBody>
      </p:sp>
    </p:spTree>
    <p:extLst>
      <p:ext uri="{BB962C8B-B14F-4D97-AF65-F5344CB8AC3E}">
        <p14:creationId xmlns:p14="http://schemas.microsoft.com/office/powerpoint/2010/main" val="406986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FA33F1-4CE9-4FD3-95FA-830229BEEBAD}"/>
              </a:ext>
            </a:extLst>
          </p:cNvPr>
          <p:cNvSpPr>
            <a:spLocks noGrp="1"/>
          </p:cNvSpPr>
          <p:nvPr>
            <p:ph type="title"/>
          </p:nvPr>
        </p:nvSpPr>
        <p:spPr>
          <a:xfrm>
            <a:off x="4780547" y="639315"/>
            <a:ext cx="6597316" cy="1293028"/>
          </a:xfrm>
        </p:spPr>
        <p:txBody>
          <a:bodyPr/>
          <a:lstStyle/>
          <a:p>
            <a:r>
              <a:rPr lang="es-ES" dirty="0"/>
              <a:t>¿Qué visitar durante su estadía en Venezuela?</a:t>
            </a:r>
            <a:endParaRPr lang="pt-PT" dirty="0"/>
          </a:p>
        </p:txBody>
      </p:sp>
      <p:pic>
        <p:nvPicPr>
          <p:cNvPr id="4" name="Marcador de Posição de Conteúdo 3">
            <a:extLst>
              <a:ext uri="{FF2B5EF4-FFF2-40B4-BE49-F238E27FC236}">
                <a16:creationId xmlns:a16="http://schemas.microsoft.com/office/drawing/2014/main" id="{8887AB8D-6932-4632-B0AB-C609324FC046}"/>
              </a:ext>
            </a:extLst>
          </p:cNvPr>
          <p:cNvPicPr>
            <a:picLocks noGrp="1" noChangeAspect="1"/>
          </p:cNvPicPr>
          <p:nvPr>
            <p:ph idx="1"/>
          </p:nvPr>
        </p:nvPicPr>
        <p:blipFill>
          <a:blip r:embed="rId2"/>
          <a:stretch>
            <a:fillRect/>
          </a:stretch>
        </p:blipFill>
        <p:spPr>
          <a:xfrm>
            <a:off x="5804922" y="2377728"/>
            <a:ext cx="5761435" cy="3840957"/>
          </a:xfrm>
          <a:prstGeom prst="rect">
            <a:avLst/>
          </a:prstGeom>
        </p:spPr>
      </p:pic>
      <p:sp>
        <p:nvSpPr>
          <p:cNvPr id="5" name="Retângulo 4">
            <a:extLst>
              <a:ext uri="{FF2B5EF4-FFF2-40B4-BE49-F238E27FC236}">
                <a16:creationId xmlns:a16="http://schemas.microsoft.com/office/drawing/2014/main" id="{5149B5B4-24EC-49EF-A369-27ACA012BD30}"/>
              </a:ext>
            </a:extLst>
          </p:cNvPr>
          <p:cNvSpPr/>
          <p:nvPr/>
        </p:nvSpPr>
        <p:spPr>
          <a:xfrm>
            <a:off x="1315454" y="2133601"/>
            <a:ext cx="2871536" cy="609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dirty="0"/>
              <a:t>Mérida</a:t>
            </a:r>
          </a:p>
        </p:txBody>
      </p:sp>
      <p:sp>
        <p:nvSpPr>
          <p:cNvPr id="6" name="Retângulo 5">
            <a:extLst>
              <a:ext uri="{FF2B5EF4-FFF2-40B4-BE49-F238E27FC236}">
                <a16:creationId xmlns:a16="http://schemas.microsoft.com/office/drawing/2014/main" id="{4CFF8E80-82B0-46F1-AA14-BA39537FC64F}"/>
              </a:ext>
            </a:extLst>
          </p:cNvPr>
          <p:cNvSpPr/>
          <p:nvPr/>
        </p:nvSpPr>
        <p:spPr>
          <a:xfrm>
            <a:off x="625644" y="3029043"/>
            <a:ext cx="4154904" cy="28423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Mérida, es la capital del Municipio Libertador y del estado Mérida, es una de las principales localidades de los andes venezolanos.</a:t>
            </a:r>
          </a:p>
          <a:p>
            <a:pPr algn="ctr"/>
            <a:r>
              <a:rPr lang="es-ES" dirty="0"/>
              <a:t>Curiosidad: Una de las pocas ciudades donde puedes ver nieve en Venezuela.</a:t>
            </a:r>
            <a:endParaRPr lang="pt-PT" dirty="0"/>
          </a:p>
        </p:txBody>
      </p:sp>
    </p:spTree>
    <p:extLst>
      <p:ext uri="{BB962C8B-B14F-4D97-AF65-F5344CB8AC3E}">
        <p14:creationId xmlns:p14="http://schemas.microsoft.com/office/powerpoint/2010/main" val="76589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46C00-6B4A-45F6-80C1-DAD788715F88}"/>
              </a:ext>
            </a:extLst>
          </p:cNvPr>
          <p:cNvSpPr>
            <a:spLocks noGrp="1"/>
          </p:cNvSpPr>
          <p:nvPr>
            <p:ph type="title"/>
          </p:nvPr>
        </p:nvSpPr>
        <p:spPr>
          <a:xfrm>
            <a:off x="4748463" y="639315"/>
            <a:ext cx="6565232" cy="1293028"/>
          </a:xfrm>
        </p:spPr>
        <p:txBody>
          <a:bodyPr/>
          <a:lstStyle/>
          <a:p>
            <a:r>
              <a:rPr lang="es-ES" dirty="0"/>
              <a:t>¿Qué visitar durante su estadía en Venezuela?</a:t>
            </a:r>
            <a:endParaRPr lang="pt-PT" dirty="0"/>
          </a:p>
        </p:txBody>
      </p:sp>
      <p:pic>
        <p:nvPicPr>
          <p:cNvPr id="4" name="Marcador de Posição de Conteúdo 3">
            <a:extLst>
              <a:ext uri="{FF2B5EF4-FFF2-40B4-BE49-F238E27FC236}">
                <a16:creationId xmlns:a16="http://schemas.microsoft.com/office/drawing/2014/main" id="{6CAFD14C-CB48-41B4-A659-48535979D1A7}"/>
              </a:ext>
            </a:extLst>
          </p:cNvPr>
          <p:cNvPicPr>
            <a:picLocks noGrp="1" noChangeAspect="1"/>
          </p:cNvPicPr>
          <p:nvPr>
            <p:ph idx="1"/>
          </p:nvPr>
        </p:nvPicPr>
        <p:blipFill>
          <a:blip r:embed="rId2"/>
          <a:stretch>
            <a:fillRect/>
          </a:stretch>
        </p:blipFill>
        <p:spPr>
          <a:xfrm>
            <a:off x="6283304" y="2194372"/>
            <a:ext cx="5030391" cy="4024313"/>
          </a:xfrm>
          <a:prstGeom prst="rect">
            <a:avLst/>
          </a:prstGeom>
        </p:spPr>
      </p:pic>
      <p:sp>
        <p:nvSpPr>
          <p:cNvPr id="5" name="Retângulo 4">
            <a:extLst>
              <a:ext uri="{FF2B5EF4-FFF2-40B4-BE49-F238E27FC236}">
                <a16:creationId xmlns:a16="http://schemas.microsoft.com/office/drawing/2014/main" id="{5C6A563E-68AC-4D9E-8E0B-26A0C8C86DA4}"/>
              </a:ext>
            </a:extLst>
          </p:cNvPr>
          <p:cNvSpPr/>
          <p:nvPr/>
        </p:nvSpPr>
        <p:spPr>
          <a:xfrm>
            <a:off x="1122947" y="2194372"/>
            <a:ext cx="3625516" cy="72189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a:t>Pico Bolívar</a:t>
            </a:r>
            <a:endParaRPr lang="pt-PT" dirty="0"/>
          </a:p>
        </p:txBody>
      </p:sp>
      <p:sp>
        <p:nvSpPr>
          <p:cNvPr id="6" name="Retângulo 5">
            <a:extLst>
              <a:ext uri="{FF2B5EF4-FFF2-40B4-BE49-F238E27FC236}">
                <a16:creationId xmlns:a16="http://schemas.microsoft.com/office/drawing/2014/main" id="{5610ED53-32EC-42BE-AA3E-8DEE49791FEA}"/>
              </a:ext>
            </a:extLst>
          </p:cNvPr>
          <p:cNvSpPr/>
          <p:nvPr/>
        </p:nvSpPr>
        <p:spPr>
          <a:xfrm>
            <a:off x="914399" y="3424989"/>
            <a:ext cx="4042611" cy="25450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El pico Bolívar es el accidente geográfico más alto de Venezuela, con una altitud oficial de 4978 msnm. Forma parte de un conjunto de picos ubicados en Sierra Nevada dentro del parque nacional homónimo en la cordillera de Mérida (Estado Mérida). </a:t>
            </a:r>
            <a:endParaRPr lang="pt-PT" dirty="0"/>
          </a:p>
        </p:txBody>
      </p:sp>
    </p:spTree>
    <p:extLst>
      <p:ext uri="{BB962C8B-B14F-4D97-AF65-F5344CB8AC3E}">
        <p14:creationId xmlns:p14="http://schemas.microsoft.com/office/powerpoint/2010/main" val="334889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1902B-F6DE-4CDE-9910-3604136B680B}"/>
              </a:ext>
            </a:extLst>
          </p:cNvPr>
          <p:cNvSpPr>
            <a:spLocks noGrp="1"/>
          </p:cNvSpPr>
          <p:nvPr>
            <p:ph type="title"/>
          </p:nvPr>
        </p:nvSpPr>
        <p:spPr>
          <a:xfrm>
            <a:off x="4764505" y="639315"/>
            <a:ext cx="6613358" cy="1293028"/>
          </a:xfrm>
        </p:spPr>
        <p:txBody>
          <a:bodyPr/>
          <a:lstStyle/>
          <a:p>
            <a:r>
              <a:rPr lang="es-ES" dirty="0"/>
              <a:t>¿Qué visitar durante su estadía en Venezuela?</a:t>
            </a:r>
            <a:endParaRPr lang="pt-PT" dirty="0"/>
          </a:p>
        </p:txBody>
      </p:sp>
      <p:pic>
        <p:nvPicPr>
          <p:cNvPr id="4" name="Marcador de Posição de Conteúdo 3">
            <a:extLst>
              <a:ext uri="{FF2B5EF4-FFF2-40B4-BE49-F238E27FC236}">
                <a16:creationId xmlns:a16="http://schemas.microsoft.com/office/drawing/2014/main" id="{A4D99671-9418-4398-830E-C9F5B31D3FFF}"/>
              </a:ext>
            </a:extLst>
          </p:cNvPr>
          <p:cNvPicPr>
            <a:picLocks noGrp="1" noChangeAspect="1"/>
          </p:cNvPicPr>
          <p:nvPr>
            <p:ph idx="1"/>
          </p:nvPr>
        </p:nvPicPr>
        <p:blipFill>
          <a:blip r:embed="rId2"/>
          <a:stretch>
            <a:fillRect/>
          </a:stretch>
        </p:blipFill>
        <p:spPr>
          <a:xfrm>
            <a:off x="6096000" y="2397565"/>
            <a:ext cx="5379211" cy="3586141"/>
          </a:xfrm>
          <a:prstGeom prst="rect">
            <a:avLst/>
          </a:prstGeom>
        </p:spPr>
      </p:pic>
      <p:sp>
        <p:nvSpPr>
          <p:cNvPr id="5" name="Retângulo 4">
            <a:extLst>
              <a:ext uri="{FF2B5EF4-FFF2-40B4-BE49-F238E27FC236}">
                <a16:creationId xmlns:a16="http://schemas.microsoft.com/office/drawing/2014/main" id="{471F4E4D-015A-4186-BF0F-C90494764691}"/>
              </a:ext>
            </a:extLst>
          </p:cNvPr>
          <p:cNvSpPr/>
          <p:nvPr/>
        </p:nvSpPr>
        <p:spPr>
          <a:xfrm>
            <a:off x="1564104" y="2116828"/>
            <a:ext cx="3128211" cy="56147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a:t>Colônia Tovar</a:t>
            </a:r>
            <a:endParaRPr lang="pt-PT" dirty="0"/>
          </a:p>
        </p:txBody>
      </p:sp>
      <p:sp>
        <p:nvSpPr>
          <p:cNvPr id="6" name="Retângulo 5">
            <a:extLst>
              <a:ext uri="{FF2B5EF4-FFF2-40B4-BE49-F238E27FC236}">
                <a16:creationId xmlns:a16="http://schemas.microsoft.com/office/drawing/2014/main" id="{8B97B104-0003-4964-BA78-99C600DDEB37}"/>
              </a:ext>
            </a:extLst>
          </p:cNvPr>
          <p:cNvSpPr/>
          <p:nvPr/>
        </p:nvSpPr>
        <p:spPr>
          <a:xfrm>
            <a:off x="978568" y="3064043"/>
            <a:ext cx="4299285" cy="29196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La Colonia Tovar es una ciudad venezolana, capital del municipio Tovar, en el estado Aragua.</a:t>
            </a:r>
          </a:p>
          <a:p>
            <a:pPr algn="ctr"/>
            <a:r>
              <a:rPr lang="es-ES" dirty="0"/>
              <a:t>Curiosidad: Fundada el 8 de abril de 1843 por un grupo de inmigrantes alemanes provenientes del entonces estado independiente de Baden (luego incorporado a Alemania).</a:t>
            </a:r>
            <a:endParaRPr lang="pt-PT" dirty="0"/>
          </a:p>
        </p:txBody>
      </p:sp>
    </p:spTree>
    <p:extLst>
      <p:ext uri="{BB962C8B-B14F-4D97-AF65-F5344CB8AC3E}">
        <p14:creationId xmlns:p14="http://schemas.microsoft.com/office/powerpoint/2010/main" val="1178454260"/>
      </p:ext>
    </p:extLst>
  </p:cSld>
  <p:clrMapOvr>
    <a:masterClrMapping/>
  </p:clrMapOvr>
</p:sld>
</file>

<file path=ppt/theme/theme1.xml><?xml version="1.0" encoding="utf-8"?>
<a:theme xmlns:a="http://schemas.openxmlformats.org/drawingml/2006/main" name="Rasto de Vapor">
  <a:themeElements>
    <a:clrScheme name="Rasto de Vapor">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Rasto de Vap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sto de Vap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TM04033937[[fn=Rasto de Vapor]]</Template>
  <TotalTime>135</TotalTime>
  <Words>418</Words>
  <Application>Microsoft Office PowerPoint</Application>
  <PresentationFormat>Ecrã Panorâmico</PresentationFormat>
  <Paragraphs>30</Paragraphs>
  <Slides>10</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10</vt:i4>
      </vt:variant>
    </vt:vector>
  </HeadingPairs>
  <TitlesOfParts>
    <vt:vector size="15" baseType="lpstr">
      <vt:lpstr>Arial</vt:lpstr>
      <vt:lpstr>Baskerville Old Face</vt:lpstr>
      <vt:lpstr>Century Gothic</vt:lpstr>
      <vt:lpstr>Gabriola</vt:lpstr>
      <vt:lpstr>Rasto de Vapor</vt:lpstr>
      <vt:lpstr>Venezuela</vt:lpstr>
      <vt:lpstr>¿Qué comer en Venezuela?</vt:lpstr>
      <vt:lpstr>¿Qué comer en Venezuela?</vt:lpstr>
      <vt:lpstr>¿Qué comer en Venezuela?</vt:lpstr>
      <vt:lpstr>¿Qué comer en Venezuela?</vt:lpstr>
      <vt:lpstr>¿Qué visitar durante su estadía en Venezuela?</vt:lpstr>
      <vt:lpstr>¿Qué visitar durante su estadía en Venezuela?</vt:lpstr>
      <vt:lpstr>¿Qué visitar durante su estadía en Venezuela?</vt:lpstr>
      <vt:lpstr>¿Qué visitar durante su estadía en Venezuela?</vt:lpstr>
      <vt:lpstr>¿Qué visitar durante su estadía en Venezuela?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Venezuela</dc:title>
  <dc:creator>ACER</dc:creator>
  <cp:lastModifiedBy>ACER</cp:lastModifiedBy>
  <cp:revision>11</cp:revision>
  <dcterms:created xsi:type="dcterms:W3CDTF">2020-06-19T13:55:19Z</dcterms:created>
  <dcterms:modified xsi:type="dcterms:W3CDTF">2020-06-19T16:10:48Z</dcterms:modified>
</cp:coreProperties>
</file>