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</p:sldIdLst>
  <p:sldSz cx="12192000" cy="6858000"/>
  <p:notesSz cx="6858000" cy="9144000"/>
  <p:defaultTextStyle>
    <a:defPPr rtl="0">
      <a:defRPr lang="pt-p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FEF96D3C-34FB-4E9D-8D64-C06BF97DBD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EE152B84-7148-4CC7-A847-4AE2D7B24C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B49B9-C6F0-4C78-B6E2-CAD49EF60059}" type="datetimeFigureOut">
              <a:rPr lang="pt-PT" smtClean="0"/>
              <a:t>24/06/2020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A1B19A1-4CEE-4CA8-B32E-0A80DB4300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CD8DBA5-F713-400E-8FA3-8951A7046D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B1E45-4AB2-47B4-B6DA-957BFF367E8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7849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CE00-5C44-486B-A3FF-E60407251719}" type="datetimeFigureOut">
              <a:rPr lang="pt-PT" smtClean="0"/>
              <a:t>24/06/2020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4A861-03BC-48DE-A8D9-7FD773956955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8919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4A861-03BC-48DE-A8D9-7FD773956955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86916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4A861-03BC-48DE-A8D9-7FD773956955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2235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4A861-03BC-48DE-A8D9-7FD773956955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50816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4A861-03BC-48DE-A8D9-7FD773956955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393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4A861-03BC-48DE-A8D9-7FD773956955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4993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4A861-03BC-48DE-A8D9-7FD773956955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664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4A861-03BC-48DE-A8D9-7FD773956955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02182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4A861-03BC-48DE-A8D9-7FD773956955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8281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4A861-03BC-48DE-A8D9-7FD773956955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711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4A861-03BC-48DE-A8D9-7FD773956955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25661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4A861-03BC-48DE-A8D9-7FD773956955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4147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4A861-03BC-48DE-A8D9-7FD773956955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0246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PT" noProof="0"/>
              <a:t>Clique para editar o estilo do subtítulo do Modelo Global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6ABD430-9FDE-48EF-B205-BAA0A974D710}" type="datetime1">
              <a:rPr lang="pt-PT" noProof="0" smtClean="0"/>
              <a:t>24/06/2020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pt-PT" noProof="0"/>
              <a:t>
              </a:t>
            </a:r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pt-PT" noProof="0" smtClean="0"/>
              <a:t>‹nº›</a:t>
            </a:fld>
            <a:endParaRPr lang="pt-PT" noProof="0" dirty="0"/>
          </a:p>
        </p:txBody>
      </p:sp>
      <p:cxnSp>
        <p:nvCxnSpPr>
          <p:cNvPr id="8" name="Conexão Reta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124FFA-C23A-4720-B64B-B296C05BFC60}" type="datetime1">
              <a:rPr lang="pt-PT" noProof="0" smtClean="0"/>
              <a:t>24/06/2020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
              </a:t>
            </a:r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pt-PT" noProof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0A6D64-45F0-487A-B0C1-29B926F87382}" type="datetime1">
              <a:rPr lang="pt-PT" noProof="0" smtClean="0"/>
              <a:t>24/06/2020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
              </a:t>
            </a:r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BB4FB0-43A4-40FE-BB98-417753F3E1A4}" type="datetime1">
              <a:rPr lang="pt-PT" noProof="0" smtClean="0"/>
              <a:t>24/06/2020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
              </a:t>
            </a:r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pt-PT" noProof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/>
              <a:t>Editar estilos de texto do Modelo Global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031252-365A-4B30-B17A-F9B371A85A27}" type="datetime1">
              <a:rPr lang="pt-PT" noProof="0" smtClean="0"/>
              <a:t>24/06/2020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
              </a:t>
            </a:r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PT" noProof="0" smtClean="0"/>
              <a:t>‹nº›</a:t>
            </a:fld>
            <a:endParaRPr lang="pt-PT" noProof="0" dirty="0"/>
          </a:p>
        </p:txBody>
      </p:sp>
      <p:cxnSp>
        <p:nvCxnSpPr>
          <p:cNvPr id="7" name="Conexão Reta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1C8726-DF21-4865-AED1-79152FD5001F}" type="datetime1">
              <a:rPr lang="pt-PT" noProof="0" smtClean="0"/>
              <a:t>24/06/2020</a:t>
            </a:fld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
              </a:t>
            </a:r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Editar estilos de texto do Modelo Global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Editar estilos de texto do Modelo Global</a:t>
            </a:r>
            <a:endParaRPr lang="pt-PT" noProof="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FB486F-CF8E-40FE-A7B8-EE00D725049B}" type="datetime1">
              <a:rPr lang="pt-PT" noProof="0" smtClean="0"/>
              <a:t>24/06/2020</a:t>
            </a:fld>
            <a:endParaRPr lang="pt-PT" noProof="0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
              </a:t>
            </a:r>
            <a:endParaRPr lang="pt-PT" noProof="0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1CA765-CBFF-4521-9BCE-B853853BDBEF}" type="datetime1">
              <a:rPr lang="pt-PT" noProof="0" smtClean="0"/>
              <a:t>24/06/2020</a:t>
            </a:fld>
            <a:endParaRPr lang="pt-PT" noProof="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
              </a:t>
            </a:r>
            <a:endParaRPr lang="pt-PT" noProof="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3138A3-67AA-40F4-ACD7-5A7BECEFB907}" type="datetime1">
              <a:rPr lang="pt-PT" noProof="0" smtClean="0"/>
              <a:t>24/06/2020</a:t>
            </a:fld>
            <a:endParaRPr lang="pt-PT" noProof="0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
              </a:t>
            </a:r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pt-PT" noProof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noProof="0"/>
              <a:t>Editar estilos de texto do Modelo Global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6A8BEF-FB89-4149-A128-699A10910862}" type="datetime1">
              <a:rPr lang="pt-PT" noProof="0" smtClean="0"/>
              <a:t>24/06/2020</a:t>
            </a:fld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
              </a:t>
            </a:r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pt-PT" noProof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Marcador de Posição da Imagem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 noProof="0"/>
              <a:t>Clique no ícone para adicionar uma imagem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noProof="0"/>
              <a:t>Editar estilos de texto do Modelo Global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0EF1BC-7811-47E3-9370-9171DDDB8C11}" type="datetime1">
              <a:rPr lang="pt-PT" noProof="0" smtClean="0"/>
              <a:t>24/06/2020</a:t>
            </a:fld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
              </a:t>
            </a:r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 dirty="0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PT" noProof="0"/>
              <a:t>Clique para editar o estilo do título do Modelo Global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 noProof="0"/>
              <a:t>Editar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51CA06D9-7074-45FB-9D98-56050443BA8C}" type="datetime1">
              <a:rPr lang="pt-PT" noProof="0" smtClean="0"/>
              <a:t>24/06/2020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PT" noProof="0"/>
              <a:t>
              </a:t>
            </a:r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pt-PT" noProof="0" smtClean="0"/>
              <a:pPr rtl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ajes.cl/uruguay/lugares-turisticos-de-uruguay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feder.com/tradiciones-costumbres-uruguay/" TargetMode="External"/><Relationship Id="rId4" Type="http://schemas.openxmlformats.org/officeDocument/2006/relationships/hyperlink" Target="https://www.daytours4u.com/es/travel-guide/uruguay4u/5-lugares-que-debes-visitar-en-urugua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exão Reta 41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925" y="1878676"/>
            <a:ext cx="9966960" cy="1325880"/>
          </a:xfrm>
        </p:spPr>
        <p:txBody>
          <a:bodyPr rtlCol="0">
            <a:normAutofit/>
          </a:bodyPr>
          <a:lstStyle/>
          <a:p>
            <a:pPr rtl="0"/>
            <a:r>
              <a:rPr lang="pt-PT" sz="6100" cap="none" dirty="0"/>
              <a:t>Turismo (Design Faceta)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D9EF39B-AB41-49AB-8163-8B5FD7D28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25857" y="221013"/>
            <a:ext cx="11744470" cy="6429167"/>
          </a:xfrm>
          <a:prstGeom prst="rect">
            <a:avLst/>
          </a:prstGeom>
        </p:spPr>
      </p:pic>
      <p:sp>
        <p:nvSpPr>
          <p:cNvPr id="8" name="Subtítulo 7">
            <a:extLst>
              <a:ext uri="{FF2B5EF4-FFF2-40B4-BE49-F238E27FC236}">
                <a16:creationId xmlns:a16="http://schemas.microsoft.com/office/drawing/2014/main" id="{D11CABFC-B34A-4CEA-980E-2411F7918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4985585"/>
            <a:ext cx="8767860" cy="1388165"/>
          </a:xfrm>
        </p:spPr>
        <p:txBody>
          <a:bodyPr>
            <a:normAutofit lnSpcReduction="10000"/>
          </a:bodyPr>
          <a:lstStyle/>
          <a:p>
            <a:r>
              <a:rPr lang="pt-PT" sz="9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Uruguay</a:t>
            </a:r>
            <a:endParaRPr lang="pt-PT" sz="9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PT" sz="9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DF84E6E1-CF26-4632-9568-E0EA950D2AB3}"/>
              </a:ext>
            </a:extLst>
          </p:cNvPr>
          <p:cNvCxnSpPr/>
          <p:nvPr/>
        </p:nvCxnSpPr>
        <p:spPr>
          <a:xfrm>
            <a:off x="2701636" y="4862945"/>
            <a:ext cx="68302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997EB9AF-1C8A-4525-A97B-AA9F2AC35B55}"/>
              </a:ext>
            </a:extLst>
          </p:cNvPr>
          <p:cNvCxnSpPr/>
          <p:nvPr/>
        </p:nvCxnSpPr>
        <p:spPr>
          <a:xfrm>
            <a:off x="2680854" y="6373750"/>
            <a:ext cx="68302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E93FEB-B0BF-452E-839B-FE39703F3991}"/>
              </a:ext>
            </a:extLst>
          </p:cNvPr>
          <p:cNvSpPr txBox="1"/>
          <p:nvPr/>
        </p:nvSpPr>
        <p:spPr>
          <a:xfrm>
            <a:off x="10042001" y="6220690"/>
            <a:ext cx="1939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Trabalho realizado por:</a:t>
            </a:r>
          </a:p>
          <a:p>
            <a:pPr algn="r"/>
            <a:r>
              <a:rPr lang="pt-PT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Sara Pereira, nº18, 9ºB</a:t>
            </a: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24" y="360216"/>
            <a:ext cx="5084611" cy="1413164"/>
          </a:xfrm>
        </p:spPr>
        <p:txBody>
          <a:bodyPr rtlCol="0">
            <a:normAutofit fontScale="90000"/>
          </a:bodyPr>
          <a:lstStyle/>
          <a:p>
            <a:pPr rtl="0"/>
            <a:r>
              <a:rPr lang="pt-PT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Puntos</a:t>
            </a:r>
            <a:r>
              <a:rPr lang="pt-PT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turísticos </a:t>
            </a:r>
            <a:br>
              <a:rPr lang="pt-PT" sz="4000" dirty="0"/>
            </a:br>
            <a:endParaRPr lang="pt-PT" sz="4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BB358A1-BB32-42D7-8269-E1110381F1DE}"/>
              </a:ext>
            </a:extLst>
          </p:cNvPr>
          <p:cNvSpPr txBox="1"/>
          <p:nvPr/>
        </p:nvSpPr>
        <p:spPr>
          <a:xfrm>
            <a:off x="463314" y="1265582"/>
            <a:ext cx="11265372" cy="48320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t-PT" sz="2200" b="1" dirty="0">
                <a:latin typeface="Cambria" panose="02040503050406030204" pitchFamily="18" charset="0"/>
                <a:ea typeface="Cambria" panose="02040503050406030204" pitchFamily="18" charset="0"/>
              </a:rPr>
              <a:t>Montevideo</a:t>
            </a:r>
          </a:p>
          <a:p>
            <a:r>
              <a:rPr lang="es-ES" sz="2200" dirty="0">
                <a:latin typeface="Cambria" panose="02040503050406030204" pitchFamily="18" charset="0"/>
                <a:ea typeface="Cambria" panose="02040503050406030204" pitchFamily="18" charset="0"/>
              </a:rPr>
              <a:t>Es una hermosa ciudad llena de arquitectura europea antigua y, a pesar de ser la capital, tiene un ambiente relajado.</a:t>
            </a:r>
            <a:endParaRPr lang="pt-PT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PT" sz="2200" b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</a:p>
          <a:p>
            <a:r>
              <a:rPr lang="pt-PT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Punta</a:t>
            </a:r>
            <a:r>
              <a:rPr lang="pt-PT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del</a:t>
            </a:r>
            <a:r>
              <a:rPr lang="pt-PT" sz="2200" b="1" dirty="0">
                <a:latin typeface="Cambria" panose="02040503050406030204" pitchFamily="18" charset="0"/>
                <a:ea typeface="Cambria" panose="02040503050406030204" pitchFamily="18" charset="0"/>
              </a:rPr>
              <a:t> Este                                                                                                      </a:t>
            </a:r>
          </a:p>
          <a:p>
            <a:r>
              <a:rPr lang="es-ES" sz="2200" dirty="0">
                <a:latin typeface="Cambria" panose="02040503050406030204" pitchFamily="18" charset="0"/>
                <a:ea typeface="Cambria" panose="02040503050406030204" pitchFamily="18" charset="0"/>
              </a:rPr>
              <a:t>Punta del Este es, sin duda, el balneario más famoso de América del Sur.</a:t>
            </a:r>
          </a:p>
          <a:p>
            <a:endParaRPr lang="pt-PT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PT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Piriápolis</a:t>
            </a:r>
            <a:endParaRPr lang="pt-PT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ES" sz="2200" dirty="0">
                <a:latin typeface="Cambria" panose="02040503050406030204" pitchFamily="18" charset="0"/>
                <a:ea typeface="Cambria" panose="02040503050406030204" pitchFamily="18" charset="0"/>
              </a:rPr>
              <a:t>Hoy en día sigue siendo un lugar popular gracias a sus playas y al ambiente apacible que ofrece.</a:t>
            </a:r>
          </a:p>
          <a:p>
            <a:endParaRPr lang="pt-PT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PT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PT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PT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Montevidéu: 5 lugares que você não pode deixar de conhecer">
            <a:extLst>
              <a:ext uri="{FF2B5EF4-FFF2-40B4-BE49-F238E27FC236}">
                <a16:creationId xmlns:a16="http://schemas.microsoft.com/office/drawing/2014/main" id="{3076F176-B276-45A2-8E4A-BB1AA2745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66" y="619581"/>
            <a:ext cx="2684617" cy="164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la 1ª vez, oito aéreas voarão para Punta Del Este no verão | Aviação">
            <a:extLst>
              <a:ext uri="{FF2B5EF4-FFF2-40B4-BE49-F238E27FC236}">
                <a16:creationId xmlns:a16="http://schemas.microsoft.com/office/drawing/2014/main" id="{7EEC6BA5-74D6-4E74-9E62-C59F67DE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66" y="2603501"/>
            <a:ext cx="2684617" cy="164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nde Ficar em Piriápolis no Uruguai - 2020 | Todas as dicas!">
            <a:extLst>
              <a:ext uri="{FF2B5EF4-FFF2-40B4-BE49-F238E27FC236}">
                <a16:creationId xmlns:a16="http://schemas.microsoft.com/office/drawing/2014/main" id="{937CD9BE-7595-4C5A-849C-4BC7FABE4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66" y="4587421"/>
            <a:ext cx="2684617" cy="164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4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84" y="859758"/>
            <a:ext cx="6444001" cy="371565"/>
          </a:xfrm>
        </p:spPr>
        <p:txBody>
          <a:bodyPr rtlCol="0">
            <a:normAutofit fontScale="90000"/>
          </a:bodyPr>
          <a:lstStyle/>
          <a:p>
            <a:r>
              <a:rPr lang="pt-PT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Aspectos</a:t>
            </a:r>
            <a:r>
              <a:rPr lang="pt-PT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históricos</a:t>
            </a:r>
            <a:br>
              <a:rPr lang="pt-PT" sz="4000" dirty="0">
                <a:solidFill>
                  <a:srgbClr val="002060"/>
                </a:solidFill>
              </a:rPr>
            </a:br>
            <a:endParaRPr lang="pt-PT" sz="4000" dirty="0">
              <a:solidFill>
                <a:srgbClr val="002060"/>
              </a:solidFill>
            </a:endParaRP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66E8335-3062-4084-A6E0-269A985C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43" y="1045543"/>
            <a:ext cx="6444000" cy="5812457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endParaRPr lang="pt-PT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1825 se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produjo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una gesta emancipadora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llamada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los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Treinta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orientales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continuada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 Guerra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Brasil,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cuya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conclusión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1828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sentó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las bases para constituir el Estado Oriental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Uruguay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Uruguay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recuperó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 democracia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1985 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luego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años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represión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cruel y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desapariciones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forzadas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camino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republicano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hizo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frente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mucho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después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una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nueva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crisis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económica, política y social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2002, período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cual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emergerán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bajo el mandato de la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izquierda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democrática de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Tabaré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Vásquez, José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Mujica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nuevamente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Vásquez.</a:t>
            </a:r>
            <a:b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t-P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pt-PT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pt-P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istória do Uruguai – Wikipédia, a enciclopédia livre">
            <a:extLst>
              <a:ext uri="{FF2B5EF4-FFF2-40B4-BE49-F238E27FC236}">
                <a16:creationId xmlns:a16="http://schemas.microsoft.com/office/drawing/2014/main" id="{97B12E32-B0B2-4576-A587-2F4B28C0A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85" y="2233004"/>
            <a:ext cx="4791074" cy="239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17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84" y="859758"/>
            <a:ext cx="6444001" cy="371565"/>
          </a:xfrm>
        </p:spPr>
        <p:txBody>
          <a:bodyPr rtlCol="0">
            <a:normAutofit fontScale="90000"/>
          </a:bodyPr>
          <a:lstStyle/>
          <a:p>
            <a:r>
              <a:rPr lang="pt-PT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Webografía</a:t>
            </a:r>
            <a:br>
              <a:rPr lang="pt-PT" sz="4000" dirty="0">
                <a:solidFill>
                  <a:srgbClr val="002060"/>
                </a:solidFill>
              </a:rPr>
            </a:br>
            <a:endParaRPr lang="pt-PT" sz="4000" dirty="0">
              <a:solidFill>
                <a:srgbClr val="002060"/>
              </a:solidFill>
            </a:endParaRP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66E8335-3062-4084-A6E0-269A985C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43" y="1045543"/>
            <a:ext cx="11556812" cy="5812457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endParaRPr lang="pt-PT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pt-PT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https://enviajes.cl/uruguay/lugares-turisticos-de-uruguay/</a:t>
            </a:r>
            <a:endParaRPr lang="pt-PT" dirty="0">
              <a:solidFill>
                <a:schemeClr val="tx1"/>
              </a:solidFill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pt-PT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https://www.daytours4u.com/es/travel-guide/uruguay4u/5-lugares-que-debes-visitar-en-uruguay/</a:t>
            </a:r>
            <a:endParaRPr lang="pt-PT" dirty="0">
              <a:solidFill>
                <a:schemeClr val="tx1"/>
              </a:solidFill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pt-PT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https://www.lifeder.com/tradiciones-costumbres-uruguay/</a:t>
            </a:r>
            <a:endParaRPr lang="pt-PT" dirty="0">
              <a:solidFill>
                <a:schemeClr val="tx1"/>
              </a:solidFill>
            </a:endParaRPr>
          </a:p>
          <a:p>
            <a:pPr marL="45720" indent="0">
              <a:lnSpc>
                <a:spcPct val="100000"/>
              </a:lnSpc>
              <a:buNone/>
            </a:pPr>
            <a:b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t-P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pt-PT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pt-P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4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25" y="360216"/>
            <a:ext cx="3519055" cy="1413164"/>
          </a:xfrm>
        </p:spPr>
        <p:txBody>
          <a:bodyPr rtlCol="0">
            <a:normAutofit/>
          </a:bodyPr>
          <a:lstStyle/>
          <a:p>
            <a:pPr rtl="0"/>
            <a:r>
              <a:rPr lang="pt-PT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Ubicación</a:t>
            </a:r>
            <a:br>
              <a:rPr lang="pt-PT" sz="4000" dirty="0"/>
            </a:br>
            <a:endParaRPr lang="pt-PT" sz="4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B1885B6-720E-4434-8EED-676D13429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5" t="1726" r="2621" b="2809"/>
          <a:stretch/>
        </p:blipFill>
        <p:spPr>
          <a:xfrm>
            <a:off x="7413672" y="402420"/>
            <a:ext cx="4375899" cy="606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66E8335-3062-4084-A6E0-269A985C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24" y="2001988"/>
            <a:ext cx="6442357" cy="4038600"/>
          </a:xfrm>
        </p:spPr>
        <p:txBody>
          <a:bodyPr/>
          <a:lstStyle/>
          <a:p>
            <a:pPr marL="45720" indent="0">
              <a:lnSpc>
                <a:spcPct val="100000"/>
              </a:lnSpc>
              <a:buNone/>
            </a:pP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Uruguay</a:t>
            </a:r>
            <a:r>
              <a:rPr lang="pt-PT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está 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ubicado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el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llamado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Sudamérica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región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oriental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mismo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y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territorio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limita al norte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Brasil, al oeste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Argentina,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hacia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el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el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Río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la Plata y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hacia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el este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el 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océano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Atlántico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Uruguay</a:t>
            </a:r>
            <a:r>
              <a:rPr lang="pt-PT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el segundo país más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pequeño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cuanto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extensión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Sudamérica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luego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Surinam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t-P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25" y="360216"/>
            <a:ext cx="3519055" cy="1413164"/>
          </a:xfrm>
        </p:spPr>
        <p:txBody>
          <a:bodyPr rtlCol="0">
            <a:normAutofit fontScale="90000"/>
          </a:bodyPr>
          <a:lstStyle/>
          <a:p>
            <a:pPr rtl="0"/>
            <a:r>
              <a:rPr lang="pt-PT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Tradiciones</a:t>
            </a:r>
            <a:br>
              <a:rPr lang="pt-PT" sz="4000" dirty="0"/>
            </a:br>
            <a:endParaRPr lang="pt-PT" sz="4000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66E8335-3062-4084-A6E0-269A985C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24" y="1503214"/>
            <a:ext cx="6442357" cy="4759036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pt-PT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Carnaval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celebración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popular que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tiene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lugar entre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febrero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Dura aproximadamente 35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días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por lo que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considerado como el carnaval más largo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mundo.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t-PT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Tango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tango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Uruguay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tiene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origen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ciudad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Montevideo,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cuando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reinaba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ambiente rural de una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ciudad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crecimiento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por la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llegada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muchos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inmigrantes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europeos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africanos.</a:t>
            </a:r>
          </a:p>
          <a:p>
            <a:pPr marL="45720" indent="0">
              <a:lnSpc>
                <a:spcPct val="100000"/>
              </a:lnSpc>
              <a:buNone/>
            </a:pPr>
            <a:b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t-P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endParaRPr lang="pt-P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45E848-5060-4F6A-807B-50B998BEF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427" y="924353"/>
            <a:ext cx="4791075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ango: origem, características e artistas - Toda Matéria">
            <a:extLst>
              <a:ext uri="{FF2B5EF4-FFF2-40B4-BE49-F238E27FC236}">
                <a16:creationId xmlns:a16="http://schemas.microsoft.com/office/drawing/2014/main" id="{D4167491-269D-4CC7-9079-B5604F8F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427" y="3598280"/>
            <a:ext cx="4791075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22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25" y="360216"/>
            <a:ext cx="3519055" cy="1413164"/>
          </a:xfrm>
        </p:spPr>
        <p:txBody>
          <a:bodyPr rtlCol="0">
            <a:normAutofit fontScale="90000"/>
          </a:bodyPr>
          <a:lstStyle/>
          <a:p>
            <a:pPr rtl="0"/>
            <a:r>
              <a:rPr lang="pt-PT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Tradiciones</a:t>
            </a:r>
            <a:br>
              <a:rPr lang="pt-PT" sz="4000" dirty="0"/>
            </a:br>
            <a:endParaRPr lang="pt-PT" sz="4000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66E8335-3062-4084-A6E0-269A985C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24" y="1877293"/>
            <a:ext cx="6442357" cy="4759036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pt-PT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Fiesta </a:t>
            </a:r>
            <a:r>
              <a:rPr lang="pt-PT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gaucha</a:t>
            </a:r>
            <a:endParaRPr lang="pt-P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tradición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reciente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 que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tomado más arraigo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el folclore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uruguayo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t-PT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Semana de la </a:t>
            </a:r>
            <a:r>
              <a:rPr lang="pt-PT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cerveza</a:t>
            </a:r>
            <a:endParaRPr lang="pt-P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Este festival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también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llama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 Fiesta de la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cerveza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tiene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tradición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más de 50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años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Se realiza durante la semana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turismo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Paysandú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una de las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ciudades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más importantes de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Uruguay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" indent="0">
              <a:lnSpc>
                <a:spcPct val="100000"/>
              </a:lnSpc>
              <a:buNone/>
            </a:pPr>
            <a:endParaRPr lang="pt-P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b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t-P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endParaRPr lang="pt-PT" dirty="0"/>
          </a:p>
        </p:txBody>
      </p:sp>
      <p:pic>
        <p:nvPicPr>
          <p:cNvPr id="2050" name="Picture 2" descr="Tradições-costumes-uruguai">
            <a:extLst>
              <a:ext uri="{FF2B5EF4-FFF2-40B4-BE49-F238E27FC236}">
                <a16:creationId xmlns:a16="http://schemas.microsoft.com/office/drawing/2014/main" id="{37C06098-375D-4B33-B401-0854153DA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426" y="938220"/>
            <a:ext cx="4791075" cy="238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425D7D7-17AF-4841-B066-0F45D422E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426" y="3498275"/>
            <a:ext cx="4791075" cy="238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1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25" y="360216"/>
            <a:ext cx="3519055" cy="1413164"/>
          </a:xfrm>
        </p:spPr>
        <p:txBody>
          <a:bodyPr rtlCol="0">
            <a:normAutofit fontScale="90000"/>
          </a:bodyPr>
          <a:lstStyle/>
          <a:p>
            <a:pPr rtl="0"/>
            <a:r>
              <a:rPr lang="pt-PT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Tradiciones</a:t>
            </a:r>
            <a:br>
              <a:rPr lang="pt-PT" sz="4000" dirty="0"/>
            </a:br>
            <a:endParaRPr lang="pt-PT" sz="4000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66E8335-3062-4084-A6E0-269A985C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05" y="1534393"/>
            <a:ext cx="6442357" cy="4759036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pt-PT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Festival </a:t>
            </a:r>
            <a:r>
              <a:rPr lang="pt-PT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</a:t>
            </a:r>
            <a:r>
              <a:rPr lang="pt-PT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Olimar</a:t>
            </a:r>
            <a:endParaRPr lang="pt-P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Festival de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Olimar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celebración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que se realiza 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orillas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río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Olimar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La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fiesta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dura 6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días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estos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coindicen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celebración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cristiana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Semana Santa.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t-PT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 prado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Exposición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Internacional de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Ganadería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exposición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 que se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presentan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los productos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agro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país. Se celebra cada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año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durante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septiembre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ciudad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Montevideo.</a:t>
            </a:r>
          </a:p>
          <a:p>
            <a:pPr marL="45720" indent="0">
              <a:lnSpc>
                <a:spcPct val="100000"/>
              </a:lnSpc>
              <a:buNone/>
            </a:pPr>
            <a:b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t-P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endParaRPr lang="pt-PT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6D5C7EE-F847-4731-96E4-600A45BDD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425" y="869375"/>
            <a:ext cx="4791075" cy="238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2BBB2EC-7807-46A4-A091-BC144CB1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32" y="3577490"/>
            <a:ext cx="4791075" cy="238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1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25" y="360216"/>
            <a:ext cx="3519055" cy="1413164"/>
          </a:xfrm>
        </p:spPr>
        <p:txBody>
          <a:bodyPr rtlCol="0">
            <a:normAutofit fontScale="90000"/>
          </a:bodyPr>
          <a:lstStyle/>
          <a:p>
            <a:pPr rtl="0"/>
            <a:r>
              <a:rPr lang="pt-PT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Tradiciones</a:t>
            </a:r>
            <a:br>
              <a:rPr lang="pt-PT" sz="4000" dirty="0"/>
            </a:br>
            <a:endParaRPr lang="pt-PT" sz="4000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66E8335-3062-4084-A6E0-269A985C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25" y="1356588"/>
            <a:ext cx="6442357" cy="5293595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pt-PT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</a:t>
            </a:r>
            <a:r>
              <a:rPr lang="pt-PT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semana </a:t>
            </a:r>
            <a:r>
              <a:rPr lang="pt-PT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</a:t>
            </a:r>
            <a:r>
              <a:rPr lang="pt-PT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património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semana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patrimonio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tiene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lugar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octubre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durante 2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días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todos los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museos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edificaciones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entes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gubernamentales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instituciones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públicas y privadas que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tienen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contenido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histórico,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abren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sus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puertas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al público de forma gratuita para visitas.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t-PT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Noche</a:t>
            </a:r>
            <a:r>
              <a:rPr lang="pt-PT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la nostalgia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Noche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la nostalgia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fiesta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que se celebra la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noche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anterior al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día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la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Declaración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la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Independencia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Uruguay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tiene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una temática que abarca desde los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años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hasta los 90. </a:t>
            </a:r>
          </a:p>
          <a:p>
            <a:pPr marL="45720" indent="0">
              <a:lnSpc>
                <a:spcPct val="100000"/>
              </a:lnSpc>
              <a:buNone/>
            </a:pPr>
            <a:b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t-P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endParaRPr lang="pt-PT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5D31AB1-3CB3-441D-8476-3D0D5E408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31" y="894774"/>
            <a:ext cx="4791075" cy="2385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6C614FC-BE5C-4291-83B9-A9E27FC35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32" y="3571234"/>
            <a:ext cx="4791074" cy="239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6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25" y="360216"/>
            <a:ext cx="3519055" cy="1413164"/>
          </a:xfrm>
        </p:spPr>
        <p:txBody>
          <a:bodyPr rtlCol="0">
            <a:normAutofit fontScale="90000"/>
          </a:bodyPr>
          <a:lstStyle/>
          <a:p>
            <a:pPr rtl="0"/>
            <a:r>
              <a:rPr lang="pt-PT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Tradiciones</a:t>
            </a:r>
            <a:br>
              <a:rPr lang="pt-PT" sz="4000" dirty="0"/>
            </a:br>
            <a:endParaRPr lang="pt-PT" sz="4000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66E8335-3062-4084-A6E0-269A985C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25" y="1483588"/>
            <a:ext cx="6442357" cy="5293595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pt-PT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mate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Uruguay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el mate o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yerba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mate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 bebida más consumida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el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ámbito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nacional, y este país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el mayor consumidor mundial.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t-PT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Tortas fritas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 tortas fritas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el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acompañante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preferido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mate para los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uruguayos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una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hecha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harina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trigo, sal y agua que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luego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fríe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aceite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hirviendo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Suelen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comerse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durante todo el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año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especial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los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días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lluviosos</a:t>
            </a:r>
            <a: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" indent="0">
              <a:lnSpc>
                <a:spcPct val="100000"/>
              </a:lnSpc>
              <a:buNone/>
            </a:pPr>
            <a:b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t-P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endParaRPr lang="pt-PT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B5BC2AD-8539-4F72-A3EC-D044A2A9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32" y="894774"/>
            <a:ext cx="4791074" cy="239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EB10AFC-A80E-45A7-AA95-E39239B05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8732" y="3571235"/>
            <a:ext cx="4791074" cy="2391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8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25" y="360216"/>
            <a:ext cx="3635000" cy="1413164"/>
          </a:xfrm>
        </p:spPr>
        <p:txBody>
          <a:bodyPr rtlCol="0">
            <a:normAutofit fontScale="90000"/>
          </a:bodyPr>
          <a:lstStyle/>
          <a:p>
            <a:pPr rtl="0"/>
            <a:r>
              <a:rPr lang="pt-PT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Gastronomía</a:t>
            </a:r>
            <a:br>
              <a:rPr lang="pt-PT" sz="4000" dirty="0"/>
            </a:br>
            <a:endParaRPr lang="pt-PT" sz="4000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66E8335-3062-4084-A6E0-269A985C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43" y="1045543"/>
            <a:ext cx="6444000" cy="5812457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endParaRPr lang="pt-PT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pt-PT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 </a:t>
            </a:r>
            <a:r>
              <a:rPr lang="pt-PT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parrilla</a:t>
            </a:r>
            <a:r>
              <a:rPr lang="pt-PT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t-PT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 </a:t>
            </a:r>
            <a:r>
              <a:rPr lang="pt-PT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parrilla</a:t>
            </a:r>
            <a:r>
              <a:rPr lang="pt-PT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uno de los más destacados </a:t>
            </a:r>
            <a:r>
              <a:rPr lang="pt-PT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platos</a:t>
            </a:r>
            <a:r>
              <a:rPr lang="pt-PT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la dieta </a:t>
            </a:r>
            <a:r>
              <a:rPr lang="pt-PT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uruguaya</a:t>
            </a:r>
            <a:r>
              <a:rPr lang="pt-PT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Se </a:t>
            </a:r>
            <a:r>
              <a:rPr lang="pt-PT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compone</a:t>
            </a:r>
            <a:r>
              <a:rPr lang="pt-PT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diferentes tipos de carne asados.</a:t>
            </a:r>
          </a:p>
          <a:p>
            <a:pPr marL="45720" indent="0">
              <a:lnSpc>
                <a:spcPct val="100000"/>
              </a:lnSpc>
              <a:buNone/>
            </a:pPr>
            <a:endParaRPr lang="pt-P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endParaRPr lang="pt-P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br>
              <a:rPr lang="pt-PT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t-PT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pt-PT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mate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pt-PT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 mate </a:t>
            </a:r>
            <a:r>
              <a:rPr lang="pt-PT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</a:t>
            </a:r>
            <a:r>
              <a:rPr lang="pt-PT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una bebida resultante de la </a:t>
            </a:r>
            <a:r>
              <a:rPr lang="pt-PT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infusión</a:t>
            </a:r>
            <a:r>
              <a:rPr lang="pt-PT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la '</a:t>
            </a:r>
            <a:r>
              <a:rPr lang="pt-PT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yerba</a:t>
            </a:r>
            <a:r>
              <a:rPr lang="pt-PT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mate’, </a:t>
            </a:r>
            <a:r>
              <a:rPr lang="pt-PT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hojas</a:t>
            </a:r>
            <a:r>
              <a:rPr lang="pt-PT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 </a:t>
            </a:r>
            <a:r>
              <a:rPr lang="pt-PT" sz="20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Illex</a:t>
            </a:r>
            <a:r>
              <a:rPr lang="pt-PT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sz="20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paraguayensis</a:t>
            </a:r>
            <a:r>
              <a:rPr lang="pt-PT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pt-PT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deshidratadas</a:t>
            </a:r>
            <a:r>
              <a:rPr lang="pt-PT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posteriormente molidas.</a:t>
            </a:r>
          </a:p>
          <a:p>
            <a:pPr marL="45720" indent="0">
              <a:lnSpc>
                <a:spcPct val="100000"/>
              </a:lnSpc>
              <a:buNone/>
            </a:pPr>
            <a:endParaRPr lang="pt-PT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BB358A1-BB32-42D7-8269-E1110381F1DE}"/>
              </a:ext>
            </a:extLst>
          </p:cNvPr>
          <p:cNvSpPr txBox="1"/>
          <p:nvPr/>
        </p:nvSpPr>
        <p:spPr>
          <a:xfrm>
            <a:off x="5872695" y="3290051"/>
            <a:ext cx="64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latin typeface="Cambria" panose="02040503050406030204" pitchFamily="18" charset="0"/>
                <a:ea typeface="Cambria" panose="02040503050406030204" pitchFamily="18" charset="0"/>
              </a:rPr>
              <a:t>Los </a:t>
            </a:r>
            <a:r>
              <a:rPr lang="pt-PT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vinos</a:t>
            </a:r>
            <a:endParaRPr lang="pt-PT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PT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PT" sz="2000" dirty="0">
                <a:latin typeface="Cambria" panose="02040503050406030204" pitchFamily="18" charset="0"/>
                <a:ea typeface="Cambria" panose="02040503050406030204" pitchFamily="18" charset="0"/>
              </a:rPr>
              <a:t>Los </a:t>
            </a:r>
            <a:r>
              <a:rPr lang="pt-PT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vinos</a:t>
            </a:r>
            <a:r>
              <a:rPr lang="pt-PT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uruguayos</a:t>
            </a:r>
            <a:r>
              <a:rPr lang="pt-PT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pt-PT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son</a:t>
            </a:r>
            <a:r>
              <a:rPr lang="pt-PT" sz="2000" dirty="0"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pt-PT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combinación</a:t>
            </a:r>
            <a:r>
              <a:rPr lang="pt-PT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PT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perfecta</a:t>
            </a:r>
            <a:r>
              <a:rPr lang="pt-PT" sz="2000" dirty="0">
                <a:latin typeface="Cambria" panose="02040503050406030204" pitchFamily="18" charset="0"/>
                <a:ea typeface="Cambria" panose="02040503050406030204" pitchFamily="18" charset="0"/>
              </a:rPr>
              <a:t> para </a:t>
            </a:r>
            <a:r>
              <a:rPr lang="pt-PT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acompañar</a:t>
            </a:r>
            <a:r>
              <a:rPr lang="pt-PT" sz="2000" dirty="0">
                <a:latin typeface="Cambria" panose="02040503050406030204" pitchFamily="18" charset="0"/>
                <a:ea typeface="Cambria" panose="02040503050406030204" pitchFamily="18" charset="0"/>
              </a:rPr>
              <a:t> estas deliciosas carnes. </a:t>
            </a:r>
          </a:p>
        </p:txBody>
      </p:sp>
      <p:pic>
        <p:nvPicPr>
          <p:cNvPr id="6146" name="Picture 2" descr="La Parrilla Del Mercado | VEJA RIO">
            <a:extLst>
              <a:ext uri="{FF2B5EF4-FFF2-40B4-BE49-F238E27FC236}">
                <a16:creationId xmlns:a16="http://schemas.microsoft.com/office/drawing/2014/main" id="{07B65F98-8630-4FBB-875B-63FC1F99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17" y="1534880"/>
            <a:ext cx="3187036" cy="1590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xportación de vinos en Uruguay: datos, visión global y futuro">
            <a:extLst>
              <a:ext uri="{FF2B5EF4-FFF2-40B4-BE49-F238E27FC236}">
                <a16:creationId xmlns:a16="http://schemas.microsoft.com/office/drawing/2014/main" id="{F8D23885-C3FC-4D52-A734-856E34B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717" y="3322430"/>
            <a:ext cx="3187036" cy="159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l mate uruguayo y como se prepara. – Uruguay a través de los ojos ...">
            <a:extLst>
              <a:ext uri="{FF2B5EF4-FFF2-40B4-BE49-F238E27FC236}">
                <a16:creationId xmlns:a16="http://schemas.microsoft.com/office/drawing/2014/main" id="{958AB022-F297-4B90-8DE2-616DE5968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17" y="4779275"/>
            <a:ext cx="3187036" cy="1590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55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24" y="360216"/>
            <a:ext cx="5084611" cy="1413164"/>
          </a:xfrm>
        </p:spPr>
        <p:txBody>
          <a:bodyPr rtlCol="0">
            <a:normAutofit fontScale="90000"/>
          </a:bodyPr>
          <a:lstStyle/>
          <a:p>
            <a:pPr rtl="0"/>
            <a:r>
              <a:rPr lang="pt-PT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Puntos</a:t>
            </a:r>
            <a:r>
              <a:rPr lang="pt-PT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turísticos </a:t>
            </a:r>
            <a:br>
              <a:rPr lang="pt-PT" sz="4000" dirty="0"/>
            </a:br>
            <a:endParaRPr lang="pt-PT" sz="4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BB358A1-BB32-42D7-8269-E1110381F1DE}"/>
              </a:ext>
            </a:extLst>
          </p:cNvPr>
          <p:cNvSpPr txBox="1"/>
          <p:nvPr/>
        </p:nvSpPr>
        <p:spPr>
          <a:xfrm>
            <a:off x="463314" y="1265582"/>
            <a:ext cx="11265372" cy="498598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t-PT" sz="2200" b="1" dirty="0">
                <a:latin typeface="Cambria" panose="02040503050406030204" pitchFamily="18" charset="0"/>
                <a:ea typeface="Cambria" panose="02040503050406030204" pitchFamily="18" charset="0"/>
              </a:rPr>
              <a:t>La Paloma</a:t>
            </a:r>
          </a:p>
          <a:p>
            <a:r>
              <a:rPr lang="es-ES" sz="2200" dirty="0">
                <a:latin typeface="Cambria" panose="02040503050406030204" pitchFamily="18" charset="0"/>
                <a:ea typeface="Cambria" panose="02040503050406030204" pitchFamily="18" charset="0"/>
              </a:rPr>
              <a:t>Situado en el departamento de Rocha, una localidad que destaca por sus 22 kilómetros de hermosas playas.</a:t>
            </a:r>
            <a:endParaRPr lang="pt-PT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PT" sz="22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</a:t>
            </a:r>
            <a:r>
              <a:rPr lang="pt-PT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Casapueblo</a:t>
            </a:r>
            <a:endParaRPr lang="pt-PT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ES" sz="2200" dirty="0">
                <a:latin typeface="Cambria" panose="02040503050406030204" pitchFamily="18" charset="0"/>
                <a:ea typeface="Cambria" panose="02040503050406030204" pitchFamily="18" charset="0"/>
              </a:rPr>
              <a:t>El Museo </a:t>
            </a:r>
            <a:r>
              <a:rPr lang="es-E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Casapueblo</a:t>
            </a:r>
            <a:r>
              <a:rPr lang="es-ES" sz="2200" dirty="0">
                <a:latin typeface="Cambria" panose="02040503050406030204" pitchFamily="18" charset="0"/>
                <a:ea typeface="Cambria" panose="02040503050406030204" pitchFamily="18" charset="0"/>
              </a:rPr>
              <a:t> es la antigua casa de verano del famoso arquitecto uruguayo Carlos </a:t>
            </a:r>
            <a:r>
              <a:rPr lang="es-E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Paez</a:t>
            </a:r>
            <a:r>
              <a:rPr lang="es-E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Vilaró</a:t>
            </a:r>
            <a:r>
              <a:rPr lang="es-E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pt-PT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PT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PT" sz="2200" b="1" dirty="0">
                <a:latin typeface="Cambria" panose="02040503050406030204" pitchFamily="18" charset="0"/>
                <a:ea typeface="Cambria" panose="02040503050406030204" pitchFamily="18" charset="0"/>
              </a:rPr>
              <a:t>Colonia </a:t>
            </a:r>
            <a:r>
              <a:rPr lang="pt-PT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del</a:t>
            </a:r>
            <a:r>
              <a:rPr lang="pt-PT" sz="2200" b="1" dirty="0">
                <a:latin typeface="Cambria" panose="02040503050406030204" pitchFamily="18" charset="0"/>
                <a:ea typeface="Cambria" panose="02040503050406030204" pitchFamily="18" charset="0"/>
              </a:rPr>
              <a:t> Sacramento</a:t>
            </a:r>
          </a:p>
          <a:p>
            <a:r>
              <a:rPr lang="es-ES" sz="2200" dirty="0">
                <a:latin typeface="Cambria" panose="02040503050406030204" pitchFamily="18" charset="0"/>
                <a:ea typeface="Cambria" panose="02040503050406030204" pitchFamily="18" charset="0"/>
              </a:rPr>
              <a:t>Colonia del Sacramento es uno de los principales destinos debido a su cercanía a Buenos Aires al otro lado del Río de la Plata.</a:t>
            </a:r>
            <a:endParaRPr lang="pt-PT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PT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PT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t-PT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Praia Del Faro em La Paloma, Uruguai, entre rochas, piscinas ...">
            <a:extLst>
              <a:ext uri="{FF2B5EF4-FFF2-40B4-BE49-F238E27FC236}">
                <a16:creationId xmlns:a16="http://schemas.microsoft.com/office/drawing/2014/main" id="{24AD1EEE-6CA9-49E2-A74E-54045BC45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1"/>
          <a:stretch/>
        </p:blipFill>
        <p:spPr bwMode="auto">
          <a:xfrm>
            <a:off x="7015199" y="640877"/>
            <a:ext cx="2684617" cy="164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sapueblo, Uruguay | Lugares para ir, O turista e Viagens">
            <a:extLst>
              <a:ext uri="{FF2B5EF4-FFF2-40B4-BE49-F238E27FC236}">
                <a16:creationId xmlns:a16="http://schemas.microsoft.com/office/drawing/2014/main" id="{3A740EBD-31AD-49E0-A3F9-065E3273B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99" y="2623222"/>
            <a:ext cx="2660865" cy="164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9E294A8-22F0-4EEC-99D0-4D76B9BF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99" y="4605567"/>
            <a:ext cx="2684618" cy="164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220791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65EBD3-98B5-4FD2-8FAF-5D4022A9F7F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Turismo (design Faceta)</Template>
  <TotalTime>0</TotalTime>
  <Words>824</Words>
  <Application>Microsoft Office PowerPoint</Application>
  <PresentationFormat>Ecrã Panorâmico</PresentationFormat>
  <Paragraphs>91</Paragraphs>
  <Slides>12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Corbel</vt:lpstr>
      <vt:lpstr>Base</vt:lpstr>
      <vt:lpstr>Turismo (Design Faceta)</vt:lpstr>
      <vt:lpstr>Ubicación </vt:lpstr>
      <vt:lpstr>Tradiciones </vt:lpstr>
      <vt:lpstr>Tradiciones </vt:lpstr>
      <vt:lpstr>Tradiciones </vt:lpstr>
      <vt:lpstr>Tradiciones </vt:lpstr>
      <vt:lpstr>Tradiciones </vt:lpstr>
      <vt:lpstr>Gastronomía </vt:lpstr>
      <vt:lpstr>Puntos turísticos  </vt:lpstr>
      <vt:lpstr>Puntos turísticos  </vt:lpstr>
      <vt:lpstr>Aspectos históricos </vt:lpstr>
      <vt:lpstr>Webografía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2020-06-23T13:14:07Z</dcterms:created>
  <dcterms:modified xsi:type="dcterms:W3CDTF">2020-06-24T12:10:09Z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