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8A7"/>
    <a:srgbClr val="F0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PT" smtClean="0"/>
              <a:t>Clique para editar o estilo</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0533086-5F0B-4009-B9CB-B7C064061610}" type="datetimeFigureOut">
              <a:rPr lang="pt-PT" smtClean="0"/>
              <a:t>25/06/2020</a:t>
            </a:fld>
            <a:endParaRPr lang="pt-PT"/>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t-PT"/>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741239F-921B-46D3-9FC1-DF995F08F8BF}" type="slidenum">
              <a:rPr lang="pt-PT" smtClean="0"/>
              <a:t>‹nº›</a:t>
            </a:fld>
            <a:endParaRPr lang="pt-PT"/>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429102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C0533086-5F0B-4009-B9CB-B7C064061610}" type="datetimeFigureOut">
              <a:rPr lang="pt-PT" smtClean="0"/>
              <a:t>25/06/2020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741239F-921B-46D3-9FC1-DF995F08F8BF}" type="slidenum">
              <a:rPr lang="pt-PT" smtClean="0"/>
              <a:t>‹nº›</a:t>
            </a:fld>
            <a:endParaRPr lang="pt-PT"/>
          </a:p>
        </p:txBody>
      </p:sp>
    </p:spTree>
    <p:extLst>
      <p:ext uri="{BB962C8B-B14F-4D97-AF65-F5344CB8AC3E}">
        <p14:creationId xmlns:p14="http://schemas.microsoft.com/office/powerpoint/2010/main" val="265689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C0533086-5F0B-4009-B9CB-B7C064061610}" type="datetimeFigureOut">
              <a:rPr lang="pt-PT" smtClean="0"/>
              <a:t>25/06/2020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741239F-921B-46D3-9FC1-DF995F08F8BF}" type="slidenum">
              <a:rPr lang="pt-PT" smtClean="0"/>
              <a:t>‹nº›</a:t>
            </a:fld>
            <a:endParaRPr lang="pt-PT"/>
          </a:p>
        </p:txBody>
      </p:sp>
    </p:spTree>
    <p:extLst>
      <p:ext uri="{BB962C8B-B14F-4D97-AF65-F5344CB8AC3E}">
        <p14:creationId xmlns:p14="http://schemas.microsoft.com/office/powerpoint/2010/main" val="17214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C0533086-5F0B-4009-B9CB-B7C064061610}" type="datetimeFigureOut">
              <a:rPr lang="pt-PT" smtClean="0"/>
              <a:t>25/06/2020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741239F-921B-46D3-9FC1-DF995F08F8BF}" type="slidenum">
              <a:rPr lang="pt-PT" smtClean="0"/>
              <a:t>‹nº›</a:t>
            </a:fld>
            <a:endParaRPr lang="pt-PT"/>
          </a:p>
        </p:txBody>
      </p:sp>
    </p:spTree>
    <p:extLst>
      <p:ext uri="{BB962C8B-B14F-4D97-AF65-F5344CB8AC3E}">
        <p14:creationId xmlns:p14="http://schemas.microsoft.com/office/powerpoint/2010/main" val="142009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PT" smtClean="0"/>
              <a:t>Clique para editar o estilo</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0533086-5F0B-4009-B9CB-B7C064061610}" type="datetimeFigureOut">
              <a:rPr lang="pt-PT" smtClean="0"/>
              <a:t>25/06/2020</a:t>
            </a:fld>
            <a:endParaRPr lang="pt-PT"/>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t-PT"/>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741239F-921B-46D3-9FC1-DF995F08F8BF}" type="slidenum">
              <a:rPr lang="pt-PT" smtClean="0"/>
              <a:t>‹nº›</a:t>
            </a:fld>
            <a:endParaRPr lang="pt-PT"/>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2832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PT" smtClean="0"/>
              <a:t>Clique para editar o estilo</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C0533086-5F0B-4009-B9CB-B7C064061610}" type="datetimeFigureOut">
              <a:rPr lang="pt-PT" smtClean="0"/>
              <a:t>25/06/2020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741239F-921B-46D3-9FC1-DF995F08F8BF}" type="slidenum">
              <a:rPr lang="pt-PT" smtClean="0"/>
              <a:t>‹nº›</a:t>
            </a:fld>
            <a:endParaRPr lang="pt-PT"/>
          </a:p>
        </p:txBody>
      </p:sp>
    </p:spTree>
    <p:extLst>
      <p:ext uri="{BB962C8B-B14F-4D97-AF65-F5344CB8AC3E}">
        <p14:creationId xmlns:p14="http://schemas.microsoft.com/office/powerpoint/2010/main" val="323895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PT" smtClean="0"/>
              <a:t>Clique para editar o estilo</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C0533086-5F0B-4009-B9CB-B7C064061610}" type="datetimeFigureOut">
              <a:rPr lang="pt-PT" smtClean="0"/>
              <a:t>25/06/2020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F741239F-921B-46D3-9FC1-DF995F08F8BF}" type="slidenum">
              <a:rPr lang="pt-PT" smtClean="0"/>
              <a:t>‹nº›</a:t>
            </a:fld>
            <a:endParaRPr lang="pt-PT"/>
          </a:p>
        </p:txBody>
      </p:sp>
    </p:spTree>
    <p:extLst>
      <p:ext uri="{BB962C8B-B14F-4D97-AF65-F5344CB8AC3E}">
        <p14:creationId xmlns:p14="http://schemas.microsoft.com/office/powerpoint/2010/main" val="368564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C0533086-5F0B-4009-B9CB-B7C064061610}" type="datetimeFigureOut">
              <a:rPr lang="pt-PT" smtClean="0"/>
              <a:t>25/06/2020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F741239F-921B-46D3-9FC1-DF995F08F8BF}" type="slidenum">
              <a:rPr lang="pt-PT" smtClean="0"/>
              <a:t>‹nº›</a:t>
            </a:fld>
            <a:endParaRPr lang="pt-PT"/>
          </a:p>
        </p:txBody>
      </p:sp>
    </p:spTree>
    <p:extLst>
      <p:ext uri="{BB962C8B-B14F-4D97-AF65-F5344CB8AC3E}">
        <p14:creationId xmlns:p14="http://schemas.microsoft.com/office/powerpoint/2010/main" val="39808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3086-5F0B-4009-B9CB-B7C064061610}" type="datetimeFigureOut">
              <a:rPr lang="pt-PT" smtClean="0"/>
              <a:t>25/06/2020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F741239F-921B-46D3-9FC1-DF995F08F8BF}" type="slidenum">
              <a:rPr lang="pt-PT" smtClean="0"/>
              <a:t>‹nº›</a:t>
            </a:fld>
            <a:endParaRPr lang="pt-PT"/>
          </a:p>
        </p:txBody>
      </p:sp>
    </p:spTree>
    <p:extLst>
      <p:ext uri="{BB962C8B-B14F-4D97-AF65-F5344CB8AC3E}">
        <p14:creationId xmlns:p14="http://schemas.microsoft.com/office/powerpoint/2010/main" val="112744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PT" smtClean="0"/>
              <a:t>Clique para editar o estilo</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0533086-5F0B-4009-B9CB-B7C064061610}" type="datetimeFigureOut">
              <a:rPr lang="pt-PT" smtClean="0"/>
              <a:t>25/06/2020</a:t>
            </a:fld>
            <a:endParaRPr lang="pt-P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741239F-921B-46D3-9FC1-DF995F08F8BF}" type="slidenum">
              <a:rPr lang="pt-PT" smtClean="0"/>
              <a:t>‹nº›</a:t>
            </a:fld>
            <a:endParaRPr lang="pt-P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887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0533086-5F0B-4009-B9CB-B7C064061610}" type="datetimeFigureOut">
              <a:rPr lang="pt-PT" smtClean="0"/>
              <a:t>25/06/2020</a:t>
            </a:fld>
            <a:endParaRPr lang="pt-P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741239F-921B-46D3-9FC1-DF995F08F8BF}" type="slidenum">
              <a:rPr lang="pt-PT" smtClean="0"/>
              <a:t>‹nº›</a:t>
            </a:fld>
            <a:endParaRPr lang="pt-P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796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extLst>
              <a:ext uri="{BEBA8EAE-BF5A-486C-A8C5-ECC9F3942E4B}">
                <a14:imgProps xmlns:a14="http://schemas.microsoft.com/office/drawing/2010/main">
                  <a14:imgLayer r:embed="rId14">
                    <a14:imgEffect>
                      <a14:saturation sat="132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PT" smtClean="0"/>
              <a:t>Clique para editar o estilo</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0533086-5F0B-4009-B9CB-B7C064061610}" type="datetimeFigureOut">
              <a:rPr lang="pt-PT" smtClean="0"/>
              <a:t>25/06/2020</a:t>
            </a:fld>
            <a:endParaRPr lang="pt-PT"/>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t-PT"/>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741239F-921B-46D3-9FC1-DF995F08F8BF}" type="slidenum">
              <a:rPr lang="pt-PT" smtClean="0"/>
              <a:t>‹nº›</a:t>
            </a:fld>
            <a:endParaRPr lang="pt-PT"/>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785898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godominicanrepublic.com/pt-br/sobre-a-rd/gastronomia/"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www.godominicanrepublic.com/pt-br/sobre-a-rd/paisagens/"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hyperlink" Target="https://www.tripadvisor.pt/Attractions-g147288-Activities-c47-t26-Dominican_Republic.html" TargetMode="Externa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hyperlink" Target="https://viagemeturismo.abril.com.br/materias/19-lugares-incriveis-para-visitar-na-republica-dominicana/"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hyperlink" Target="https://www.tripadvisor.pt/Attractions-g147288-Activities-c47-t26-Dominican_Republic.html" TargetMode="External"/><Relationship Id="rId2" Type="http://schemas.openxmlformats.org/officeDocument/2006/relationships/hyperlink" Target="https://pt.yourtripagent.com/332-10-traditions-only-dominicans-can-understand" TargetMode="External"/><Relationship Id="rId1" Type="http://schemas.openxmlformats.org/officeDocument/2006/relationships/slideLayout" Target="../slideLayouts/slideLayout2.xml"/><Relationship Id="rId6" Type="http://schemas.openxmlformats.org/officeDocument/2006/relationships/hyperlink" Target="https://viagemeturismo.abril.com.br/materias/19-lugares-incriveis-para-visitar-na-republica-dominicana/" TargetMode="External"/><Relationship Id="rId5" Type="http://schemas.openxmlformats.org/officeDocument/2006/relationships/hyperlink" Target="https://escola.britannica.com.br/artigo/Rep%C3%BAblica-Dominicana/481164" TargetMode="External"/><Relationship Id="rId4" Type="http://schemas.openxmlformats.org/officeDocument/2006/relationships/hyperlink" Target="https://www.godominicanrepublic.com/pt-br/o-que-faze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6000"/>
            <a:lum/>
            <a:extLst>
              <a:ext uri="{BEBA8EAE-BF5A-486C-A8C5-ECC9F3942E4B}">
                <a14:imgProps xmlns:a14="http://schemas.microsoft.com/office/drawing/2010/main">
                  <a14:imgLayer r:embed="rId3">
                    <a14:imgEffect>
                      <a14:saturation sat="132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621027" y="870409"/>
            <a:ext cx="8416228" cy="805218"/>
          </a:xfrm>
          <a:noFill/>
        </p:spPr>
        <p:txBody>
          <a:bodyPr/>
          <a:lstStyle/>
          <a:p>
            <a:r>
              <a:rPr lang="pt-PT" sz="5400" dirty="0" smtClean="0">
                <a:latin typeface="Berlin Sans FB Demi" panose="020E0802020502020306" pitchFamily="34" charset="0"/>
              </a:rPr>
              <a:t>República Dominicana</a:t>
            </a:r>
            <a:endParaRPr lang="pt-PT" sz="5400" dirty="0">
              <a:latin typeface="Berlin Sans FB Demi" panose="020E0802020502020306" pitchFamily="34" charset="0"/>
            </a:endParaRPr>
          </a:p>
        </p:txBody>
      </p:sp>
      <p:pic>
        <p:nvPicPr>
          <p:cNvPr id="5" name="Imagem 4"/>
          <p:cNvPicPr>
            <a:picLocks noChangeAspect="1"/>
          </p:cNvPicPr>
          <p:nvPr/>
        </p:nvPicPr>
        <p:blipFill>
          <a:blip r:embed="rId4"/>
          <a:stretch>
            <a:fillRect/>
          </a:stretch>
        </p:blipFill>
        <p:spPr>
          <a:xfrm>
            <a:off x="390220" y="2017383"/>
            <a:ext cx="4867795" cy="2433898"/>
          </a:xfrm>
          <a:prstGeom prst="rect">
            <a:avLst/>
          </a:prstGeom>
        </p:spPr>
      </p:pic>
      <p:pic>
        <p:nvPicPr>
          <p:cNvPr id="4" name="Imagem 3"/>
          <p:cNvPicPr>
            <a:picLocks noChangeAspect="1"/>
          </p:cNvPicPr>
          <p:nvPr/>
        </p:nvPicPr>
        <p:blipFill>
          <a:blip r:embed="rId5"/>
          <a:stretch>
            <a:fillRect/>
          </a:stretch>
        </p:blipFill>
        <p:spPr>
          <a:xfrm>
            <a:off x="7010203" y="4177123"/>
            <a:ext cx="4872331" cy="2475914"/>
          </a:xfrm>
          <a:prstGeom prst="rect">
            <a:avLst/>
          </a:prstGeom>
        </p:spPr>
      </p:pic>
      <p:pic>
        <p:nvPicPr>
          <p:cNvPr id="6" name="Imagem 5"/>
          <p:cNvPicPr>
            <a:picLocks noChangeAspect="1"/>
          </p:cNvPicPr>
          <p:nvPr/>
        </p:nvPicPr>
        <p:blipFill>
          <a:blip r:embed="rId6"/>
          <a:stretch>
            <a:fillRect/>
          </a:stretch>
        </p:blipFill>
        <p:spPr>
          <a:xfrm>
            <a:off x="4315269" y="3494701"/>
            <a:ext cx="3367113" cy="1885583"/>
          </a:xfrm>
          <a:prstGeom prst="rect">
            <a:avLst/>
          </a:prstGeom>
        </p:spPr>
      </p:pic>
      <p:pic>
        <p:nvPicPr>
          <p:cNvPr id="7" name="Imagem 6"/>
          <p:cNvPicPr>
            <a:picLocks noChangeAspect="1"/>
          </p:cNvPicPr>
          <p:nvPr/>
        </p:nvPicPr>
        <p:blipFill>
          <a:blip r:embed="rId7"/>
          <a:stretch>
            <a:fillRect/>
          </a:stretch>
        </p:blipFill>
        <p:spPr>
          <a:xfrm>
            <a:off x="145319" y="130374"/>
            <a:ext cx="712810" cy="685089"/>
          </a:xfrm>
          <a:prstGeom prst="rect">
            <a:avLst/>
          </a:prstGeom>
        </p:spPr>
      </p:pic>
      <p:sp>
        <p:nvSpPr>
          <p:cNvPr id="9" name="CaixaDeTexto 8"/>
          <p:cNvSpPr txBox="1"/>
          <p:nvPr/>
        </p:nvSpPr>
        <p:spPr>
          <a:xfrm>
            <a:off x="501724" y="149752"/>
            <a:ext cx="4909623" cy="646331"/>
          </a:xfrm>
          <a:prstGeom prst="rect">
            <a:avLst/>
          </a:prstGeom>
          <a:noFill/>
        </p:spPr>
        <p:txBody>
          <a:bodyPr wrap="square" rtlCol="0">
            <a:spAutoFit/>
          </a:bodyPr>
          <a:lstStyle/>
          <a:p>
            <a:pPr algn="ctr">
              <a:spcAft>
                <a:spcPts val="0"/>
              </a:spcAft>
              <a:tabLst>
                <a:tab pos="2700020" algn="ctr"/>
                <a:tab pos="5400040" algn="r"/>
              </a:tabLst>
            </a:pPr>
            <a:r>
              <a:rPr lang="pt-PT" sz="1200" b="1" dirty="0" smtClean="0">
                <a:latin typeface="Arial" panose="020B0604020202020204" pitchFamily="34" charset="0"/>
                <a:ea typeface="Calibri" panose="020F0502020204030204" pitchFamily="34" charset="0"/>
                <a:cs typeface="Arial" panose="020B0604020202020204" pitchFamily="34" charset="0"/>
              </a:rPr>
              <a:t>Agrupamento de Escolas de Proença-a-Nova - 160799</a:t>
            </a:r>
            <a:r>
              <a:rPr lang="pt-PT" sz="1200" dirty="0" smtClean="0">
                <a:latin typeface="Arial" panose="020B0604020202020204" pitchFamily="34" charset="0"/>
                <a:ea typeface="Calibri" panose="020F0502020204030204" pitchFamily="34" charset="0"/>
                <a:cs typeface="Arial" panose="020B0604020202020204" pitchFamily="34" charset="0"/>
              </a:rPr>
              <a:t> </a:t>
            </a:r>
          </a:p>
          <a:p>
            <a:pPr algn="ctr">
              <a:spcAft>
                <a:spcPts val="0"/>
              </a:spcAft>
              <a:tabLst>
                <a:tab pos="2700020" algn="ctr"/>
                <a:tab pos="5400040" algn="r"/>
              </a:tabLst>
            </a:pPr>
            <a:r>
              <a:rPr lang="pt-PT" sz="1200" u="sng" dirty="0" smtClean="0">
                <a:latin typeface="Arial" panose="020B0604020202020204" pitchFamily="34" charset="0"/>
                <a:ea typeface="Calibri" panose="020F0502020204030204" pitchFamily="34" charset="0"/>
                <a:cs typeface="Arial" panose="020B0604020202020204" pitchFamily="34" charset="0"/>
              </a:rPr>
              <a:t>Escola Básica e Secundária Pedro da Fonseca</a:t>
            </a:r>
            <a:endParaRPr lang="pt-PT" sz="1200" dirty="0" smtClean="0">
              <a:latin typeface="Arial" panose="020B0604020202020204" pitchFamily="34" charset="0"/>
              <a:ea typeface="Calibri" panose="020F0502020204030204" pitchFamily="34" charset="0"/>
              <a:cs typeface="Arial" panose="020B0604020202020204" pitchFamily="34" charset="0"/>
            </a:endParaRPr>
          </a:p>
          <a:p>
            <a:pPr algn="ctr">
              <a:tabLst>
                <a:tab pos="2700020" algn="ctr"/>
                <a:tab pos="5400040" algn="r"/>
              </a:tabLst>
            </a:pPr>
            <a:r>
              <a:rPr lang="pt-PT" sz="1200" b="1" i="1" dirty="0" smtClean="0">
                <a:latin typeface="Arial" panose="020B0604020202020204" pitchFamily="34" charset="0"/>
                <a:ea typeface="Calibri" panose="020F0502020204030204" pitchFamily="34" charset="0"/>
                <a:cs typeface="Arial" panose="020B0604020202020204" pitchFamily="34" charset="0"/>
              </a:rPr>
              <a:t>Espanhol: </a:t>
            </a:r>
            <a:r>
              <a:rPr lang="pt-PT" sz="1200" dirty="0" smtClean="0">
                <a:latin typeface="Arial" panose="020B0604020202020204" pitchFamily="34" charset="0"/>
                <a:cs typeface="Arial" panose="020B0604020202020204" pitchFamily="34" charset="0"/>
              </a:rPr>
              <a:t>“Países </a:t>
            </a:r>
            <a:r>
              <a:rPr lang="es-ES" sz="1200" dirty="0" smtClean="0">
                <a:latin typeface="Arial" panose="020B0604020202020204" pitchFamily="34" charset="0"/>
                <a:cs typeface="Arial" panose="020B0604020202020204" pitchFamily="34" charset="0"/>
              </a:rPr>
              <a:t>hispanohablantes</a:t>
            </a:r>
            <a:r>
              <a:rPr lang="pt-PT" sz="1200" dirty="0" smtClean="0">
                <a:latin typeface="Arial" panose="020B0604020202020204" pitchFamily="34" charset="0"/>
                <a:cs typeface="Arial" panose="020B0604020202020204" pitchFamily="34" charset="0"/>
              </a:rPr>
              <a:t>”</a:t>
            </a:r>
          </a:p>
        </p:txBody>
      </p:sp>
      <p:sp>
        <p:nvSpPr>
          <p:cNvPr id="3" name="Subtítulo 2"/>
          <p:cNvSpPr>
            <a:spLocks noGrp="1"/>
          </p:cNvSpPr>
          <p:nvPr>
            <p:ph type="subTitle" idx="1"/>
          </p:nvPr>
        </p:nvSpPr>
        <p:spPr>
          <a:xfrm>
            <a:off x="9233095" y="6117261"/>
            <a:ext cx="2804160" cy="561359"/>
          </a:xfrm>
          <a:blipFill>
            <a:blip r:embed="rId8"/>
            <a:tile tx="0" ty="0" sx="100000" sy="100000" flip="none" algn="tl"/>
          </a:blipFill>
        </p:spPr>
        <p:txBody>
          <a:bodyPr>
            <a:normAutofit fontScale="92500" lnSpcReduction="10000"/>
          </a:bodyPr>
          <a:lstStyle/>
          <a:p>
            <a:r>
              <a:rPr lang="pt-PT" sz="1600" dirty="0" err="1">
                <a:solidFill>
                  <a:schemeClr val="tx1"/>
                </a:solidFill>
                <a:latin typeface="Arial" panose="020B0604020202020204" pitchFamily="34" charset="0"/>
                <a:cs typeface="Arial" panose="020B0604020202020204" pitchFamily="34" charset="0"/>
              </a:rPr>
              <a:t>Hecho</a:t>
            </a:r>
            <a:r>
              <a:rPr lang="pt-PT" sz="1600" dirty="0">
                <a:solidFill>
                  <a:schemeClr val="tx1"/>
                </a:solidFill>
                <a:latin typeface="Arial" panose="020B0604020202020204" pitchFamily="34" charset="0"/>
                <a:cs typeface="Arial" panose="020B0604020202020204" pitchFamily="34" charset="0"/>
              </a:rPr>
              <a:t> por</a:t>
            </a:r>
            <a:r>
              <a:rPr lang="pt-PT" sz="1600" dirty="0" smtClean="0">
                <a:solidFill>
                  <a:schemeClr val="tx1"/>
                </a:solidFill>
                <a:latin typeface="Arial" panose="020B0604020202020204" pitchFamily="34" charset="0"/>
                <a:cs typeface="Arial" panose="020B0604020202020204" pitchFamily="34" charset="0"/>
              </a:rPr>
              <a:t>:  </a:t>
            </a:r>
          </a:p>
          <a:p>
            <a:r>
              <a:rPr lang="pt-PT" sz="1600" dirty="0" smtClean="0">
                <a:solidFill>
                  <a:schemeClr val="tx1"/>
                </a:solidFill>
                <a:latin typeface="Arial" panose="020B0604020202020204" pitchFamily="34" charset="0"/>
                <a:cs typeface="Arial" panose="020B0604020202020204" pitchFamily="34" charset="0"/>
              </a:rPr>
              <a:t>Rodrigo Serrano   nº17 9ºB</a:t>
            </a:r>
            <a:endParaRPr lang="pt-PT" sz="1600" dirty="0">
              <a:solidFill>
                <a:schemeClr val="tx1"/>
              </a:solidFill>
              <a:latin typeface="Arial" panose="020B0604020202020204" pitchFamily="34" charset="0"/>
              <a:cs typeface="Arial" panose="020B0604020202020204" pitchFamily="34" charset="0"/>
            </a:endParaRPr>
          </a:p>
        </p:txBody>
      </p:sp>
      <p:sp>
        <p:nvSpPr>
          <p:cNvPr id="10" name="CaixaDeTexto 9"/>
          <p:cNvSpPr txBox="1"/>
          <p:nvPr/>
        </p:nvSpPr>
        <p:spPr>
          <a:xfrm>
            <a:off x="145319" y="6329872"/>
            <a:ext cx="2480626" cy="323165"/>
          </a:xfrm>
          <a:prstGeom prst="rect">
            <a:avLst/>
          </a:prstGeom>
          <a:blipFill>
            <a:blip r:embed="rId8"/>
            <a:tile tx="0" ty="0" sx="100000" sy="100000" flip="none" algn="tl"/>
          </a:blipFill>
        </p:spPr>
        <p:txBody>
          <a:bodyPr wrap="square" rtlCol="0">
            <a:spAutoFit/>
          </a:bodyPr>
          <a:lstStyle/>
          <a:p>
            <a:r>
              <a:rPr lang="pt-PT" sz="1500" dirty="0" smtClean="0">
                <a:latin typeface="Arial" panose="020B0604020202020204" pitchFamily="34" charset="0"/>
                <a:cs typeface="Arial" panose="020B0604020202020204" pitchFamily="34" charset="0"/>
              </a:rPr>
              <a:t>Prof. Ana Rita</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570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283611" y="2416125"/>
            <a:ext cx="3214469" cy="1494693"/>
          </a:xfrm>
        </p:spPr>
        <p:txBody>
          <a:bodyPr>
            <a:noAutofit/>
          </a:bodyPr>
          <a:lstStyle/>
          <a:p>
            <a:r>
              <a:rPr lang="pt-PT" sz="11500" b="1" dirty="0" smtClean="0">
                <a:latin typeface="Berlin Sans FB" panose="020E0602020502020306" pitchFamily="34" charset="0"/>
              </a:rPr>
              <a:t>FIM</a:t>
            </a:r>
            <a:endParaRPr lang="pt-PT" sz="11500" b="1" dirty="0">
              <a:latin typeface="Berlin Sans FB" panose="020E0602020502020306" pitchFamily="34" charset="0"/>
            </a:endParaRPr>
          </a:p>
        </p:txBody>
      </p:sp>
    </p:spTree>
    <p:extLst>
      <p:ext uri="{BB962C8B-B14F-4D97-AF65-F5344CB8AC3E}">
        <p14:creationId xmlns:p14="http://schemas.microsoft.com/office/powerpoint/2010/main" val="2036326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35209" y="196948"/>
            <a:ext cx="2654490" cy="747215"/>
          </a:xfrm>
        </p:spPr>
        <p:txBody>
          <a:bodyPr/>
          <a:lstStyle/>
          <a:p>
            <a:r>
              <a:rPr lang="pt-PT" dirty="0" err="1" smtClean="0"/>
              <a:t>Ubicación</a:t>
            </a:r>
            <a:endParaRPr lang="pt-PT" dirty="0"/>
          </a:p>
        </p:txBody>
      </p:sp>
      <p:sp>
        <p:nvSpPr>
          <p:cNvPr id="3" name="Marcador de Posição de Conteúdo 2"/>
          <p:cNvSpPr>
            <a:spLocks noGrp="1"/>
          </p:cNvSpPr>
          <p:nvPr>
            <p:ph idx="1"/>
          </p:nvPr>
        </p:nvSpPr>
        <p:spPr>
          <a:xfrm>
            <a:off x="1004858" y="1075523"/>
            <a:ext cx="9601200" cy="3581400"/>
          </a:xfrm>
        </p:spPr>
        <p:txBody>
          <a:bodyPr>
            <a:normAutofit/>
          </a:bodyPr>
          <a:lstStyle/>
          <a:p>
            <a:pPr marL="0" indent="84138" algn="just">
              <a:buNone/>
            </a:pPr>
            <a:r>
              <a:rPr lang="es-ES" sz="1500" dirty="0">
                <a:latin typeface="Arial" panose="020B0604020202020204" pitchFamily="34" charset="0"/>
                <a:cs typeface="Arial" panose="020B0604020202020204" pitchFamily="34" charset="0"/>
              </a:rPr>
              <a:t>La República Dominicana se encuentra en la isla de São Domingos (o isla </a:t>
            </a:r>
            <a:r>
              <a:rPr lang="es-ES" sz="1500" dirty="0" smtClean="0">
                <a:latin typeface="Arial" panose="020B0604020202020204" pitchFamily="34" charset="0"/>
                <a:cs typeface="Arial" panose="020B0604020202020204" pitchFamily="34" charset="0"/>
              </a:rPr>
              <a:t>de </a:t>
            </a:r>
            <a:r>
              <a:rPr lang="es-ES" sz="1500" dirty="0" err="1" smtClean="0">
                <a:latin typeface="Arial" panose="020B0604020202020204" pitchFamily="34" charset="0"/>
                <a:cs typeface="Arial" panose="020B0604020202020204" pitchFamily="34" charset="0"/>
              </a:rPr>
              <a:t>Hispaniola</a:t>
            </a:r>
            <a:r>
              <a:rPr lang="es-ES" sz="1500" dirty="0" smtClean="0">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como la llamó </a:t>
            </a:r>
            <a:r>
              <a:rPr lang="es-ES" sz="1500" dirty="0" err="1" smtClean="0">
                <a:latin typeface="Arial" panose="020B0604020202020204" pitchFamily="34" charset="0"/>
                <a:cs typeface="Arial" panose="020B0604020202020204" pitchFamily="34" charset="0"/>
              </a:rPr>
              <a:t>Cristóvão</a:t>
            </a:r>
            <a:r>
              <a:rPr lang="es-ES" sz="1500" dirty="0" smtClean="0">
                <a:latin typeface="Arial" panose="020B0604020202020204" pitchFamily="34" charset="0"/>
                <a:cs typeface="Arial" panose="020B0604020202020204" pitchFamily="34" charset="0"/>
              </a:rPr>
              <a:t> Colombo), </a:t>
            </a:r>
            <a:r>
              <a:rPr lang="es-ES" sz="1500" dirty="0">
                <a:latin typeface="Arial" panose="020B0604020202020204" pitchFamily="34" charset="0"/>
                <a:cs typeface="Arial" panose="020B0604020202020204" pitchFamily="34" charset="0"/>
              </a:rPr>
              <a:t>en el </a:t>
            </a:r>
            <a:r>
              <a:rPr lang="es-ES" sz="1500" dirty="0" smtClean="0">
                <a:latin typeface="Arial" panose="020B0604020202020204" pitchFamily="34" charset="0"/>
                <a:cs typeface="Arial" panose="020B0604020202020204" pitchFamily="34" charset="0"/>
              </a:rPr>
              <a:t>mar de </a:t>
            </a:r>
            <a:r>
              <a:rPr lang="es-ES" sz="1500" dirty="0">
                <a:latin typeface="Arial" panose="020B0604020202020204" pitchFamily="34" charset="0"/>
                <a:cs typeface="Arial" panose="020B0604020202020204" pitchFamily="34" charset="0"/>
              </a:rPr>
              <a:t>Caribe (América Central).</a:t>
            </a:r>
          </a:p>
          <a:p>
            <a:pPr marL="0" indent="84138" algn="just">
              <a:buNone/>
            </a:pPr>
            <a:r>
              <a:rPr lang="es-ES" sz="1500" dirty="0">
                <a:latin typeface="Arial" panose="020B0604020202020204" pitchFamily="34" charset="0"/>
                <a:cs typeface="Arial" panose="020B0604020202020204" pitchFamily="34" charset="0"/>
              </a:rPr>
              <a:t>La población es conocida por su baile (merengue) y su pasión por el béisbol. La capital es Santo Domingo, tiene unos 10 millones de habitantes y tiene una superficie de alrededor de 48.311 </a:t>
            </a:r>
            <a:r>
              <a:rPr lang="pt-PT" sz="1500" dirty="0">
                <a:latin typeface="Arial" panose="020B0604020202020204" pitchFamily="34" charset="0"/>
                <a:cs typeface="Arial" panose="020B0604020202020204" pitchFamily="34" charset="0"/>
              </a:rPr>
              <a:t>km</a:t>
            </a:r>
            <a:r>
              <a:rPr lang="pt-PT" sz="1500" baseline="30000" dirty="0">
                <a:latin typeface="Arial" panose="020B0604020202020204" pitchFamily="34" charset="0"/>
                <a:cs typeface="Arial" panose="020B0604020202020204" pitchFamily="34" charset="0"/>
              </a:rPr>
              <a:t>2</a:t>
            </a:r>
            <a:r>
              <a:rPr lang="es-ES" sz="1500" dirty="0" smtClean="0">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el segundo país más grande del Caribe, después de Cuba. La República Dominicana ocupa dos tercios de la isla de São Domingos, en la parte oriental, Haití ocupa el tercio occidental y esta isla se encuentra entre las islas de Cuba y Puerto Rico</a:t>
            </a:r>
            <a:r>
              <a:rPr lang="es-ES" sz="1500" dirty="0" smtClean="0">
                <a:latin typeface="Arial" panose="020B0604020202020204" pitchFamily="34" charset="0"/>
                <a:cs typeface="Arial" panose="020B0604020202020204" pitchFamily="34" charset="0"/>
              </a:rPr>
              <a:t>. </a:t>
            </a:r>
            <a:endParaRPr lang="pt-PT" sz="15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505691" y="2925983"/>
            <a:ext cx="1997710" cy="1997710"/>
          </a:xfrm>
          <a:prstGeom prst="rect">
            <a:avLst/>
          </a:prstGeom>
        </p:spPr>
      </p:pic>
      <p:pic>
        <p:nvPicPr>
          <p:cNvPr id="6" name="Imagem 5"/>
          <p:cNvPicPr>
            <a:picLocks noChangeAspect="1"/>
          </p:cNvPicPr>
          <p:nvPr/>
        </p:nvPicPr>
        <p:blipFill>
          <a:blip r:embed="rId3"/>
          <a:stretch>
            <a:fillRect/>
          </a:stretch>
        </p:blipFill>
        <p:spPr>
          <a:xfrm>
            <a:off x="2823046" y="4206192"/>
            <a:ext cx="3118949" cy="2067999"/>
          </a:xfrm>
          <a:prstGeom prst="rect">
            <a:avLst/>
          </a:prstGeom>
        </p:spPr>
      </p:pic>
      <p:sp>
        <p:nvSpPr>
          <p:cNvPr id="7" name="CaixaDeTexto 6"/>
          <p:cNvSpPr txBox="1"/>
          <p:nvPr/>
        </p:nvSpPr>
        <p:spPr>
          <a:xfrm>
            <a:off x="3608797" y="6274191"/>
            <a:ext cx="1547446" cy="338554"/>
          </a:xfrm>
          <a:prstGeom prst="rect">
            <a:avLst/>
          </a:prstGeom>
          <a:noFill/>
        </p:spPr>
        <p:txBody>
          <a:bodyPr wrap="square" rtlCol="0">
            <a:spAutoFit/>
          </a:bodyPr>
          <a:lstStyle/>
          <a:p>
            <a:pPr algn="ctr"/>
            <a:r>
              <a:rPr lang="pt-PT" sz="1600" dirty="0" smtClean="0">
                <a:latin typeface="Arial" panose="020B0604020202020204" pitchFamily="34" charset="0"/>
                <a:cs typeface="Arial" panose="020B0604020202020204" pitchFamily="34" charset="0"/>
              </a:rPr>
              <a:t>Merengue</a:t>
            </a:r>
            <a:endParaRPr lang="es-ES" sz="1600" dirty="0">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4"/>
          <a:stretch>
            <a:fillRect/>
          </a:stretch>
        </p:blipFill>
        <p:spPr>
          <a:xfrm>
            <a:off x="6261640" y="2888594"/>
            <a:ext cx="3012327" cy="1768329"/>
          </a:xfrm>
          <a:prstGeom prst="rect">
            <a:avLst/>
          </a:prstGeom>
        </p:spPr>
      </p:pic>
      <p:sp>
        <p:nvSpPr>
          <p:cNvPr id="9" name="CaixaDeTexto 8"/>
          <p:cNvSpPr txBox="1"/>
          <p:nvPr/>
        </p:nvSpPr>
        <p:spPr>
          <a:xfrm>
            <a:off x="6846369" y="4656923"/>
            <a:ext cx="1842867" cy="338554"/>
          </a:xfrm>
          <a:prstGeom prst="rect">
            <a:avLst/>
          </a:prstGeom>
          <a:noFill/>
        </p:spPr>
        <p:txBody>
          <a:bodyPr wrap="square" rtlCol="0">
            <a:spAutoFit/>
          </a:bodyPr>
          <a:lstStyle/>
          <a:p>
            <a:pPr algn="ctr"/>
            <a:r>
              <a:rPr lang="pt-PT" sz="1600" dirty="0" err="1" smtClean="0">
                <a:latin typeface="Arial" panose="020B0604020202020204" pitchFamily="34" charset="0"/>
                <a:cs typeface="Arial" panose="020B0604020202020204" pitchFamily="34" charset="0"/>
              </a:rPr>
              <a:t>Béisbol</a:t>
            </a:r>
            <a:endParaRPr lang="es-ES" sz="1600"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5"/>
          <a:stretch>
            <a:fillRect/>
          </a:stretch>
        </p:blipFill>
        <p:spPr>
          <a:xfrm>
            <a:off x="9334470" y="4473966"/>
            <a:ext cx="2543175" cy="1800225"/>
          </a:xfrm>
          <a:prstGeom prst="rect">
            <a:avLst/>
          </a:prstGeom>
        </p:spPr>
      </p:pic>
      <p:sp>
        <p:nvSpPr>
          <p:cNvPr id="11" name="CaixaDeTexto 10"/>
          <p:cNvSpPr txBox="1"/>
          <p:nvPr/>
        </p:nvSpPr>
        <p:spPr>
          <a:xfrm>
            <a:off x="9775256" y="6274191"/>
            <a:ext cx="1661601" cy="338554"/>
          </a:xfrm>
          <a:prstGeom prst="rect">
            <a:avLst/>
          </a:prstGeom>
          <a:noFill/>
        </p:spPr>
        <p:txBody>
          <a:bodyPr wrap="square" rtlCol="0">
            <a:spAutoFit/>
          </a:bodyPr>
          <a:lstStyle/>
          <a:p>
            <a:pPr algn="ctr"/>
            <a:r>
              <a:rPr lang="pt-PT" sz="1600" dirty="0" smtClean="0">
                <a:latin typeface="Arial" panose="020B0604020202020204" pitchFamily="34" charset="0"/>
                <a:cs typeface="Arial" panose="020B0604020202020204" pitchFamily="34" charset="0"/>
              </a:rPr>
              <a:t>Santo Domingo</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334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92587" y="205609"/>
            <a:ext cx="2995684" cy="733567"/>
          </a:xfrm>
        </p:spPr>
        <p:txBody>
          <a:bodyPr/>
          <a:lstStyle/>
          <a:p>
            <a:r>
              <a:rPr lang="pt-PT" dirty="0" err="1" smtClean="0"/>
              <a:t>Tradiciones</a:t>
            </a:r>
            <a:endParaRPr lang="pt-PT" dirty="0"/>
          </a:p>
        </p:txBody>
      </p:sp>
      <p:sp>
        <p:nvSpPr>
          <p:cNvPr id="3" name="Marcador de Posição de Conteúdo 2"/>
          <p:cNvSpPr>
            <a:spLocks noGrp="1"/>
          </p:cNvSpPr>
          <p:nvPr>
            <p:ph idx="1"/>
          </p:nvPr>
        </p:nvSpPr>
        <p:spPr>
          <a:xfrm>
            <a:off x="996391" y="1053082"/>
            <a:ext cx="9601200" cy="5010093"/>
          </a:xfrm>
        </p:spPr>
        <p:txBody>
          <a:bodyPr>
            <a:noAutofit/>
          </a:bodyPr>
          <a:lstStyle/>
          <a:p>
            <a:pPr marL="0" indent="84138" algn="just">
              <a:buNone/>
            </a:pPr>
            <a:r>
              <a:rPr lang="es-ES" sz="1300" dirty="0">
                <a:latin typeface="Arial" panose="020B0604020202020204" pitchFamily="34" charset="0"/>
                <a:cs typeface="Arial" panose="020B0604020202020204" pitchFamily="34" charset="0"/>
              </a:rPr>
              <a:t>La República Dominicana tiene una cultura muy diversa que ha creado una amplia variedad de tradiciones únicas. Estas tradiciones tienen un significado histórico y cultural específico para el país y son muy celebradas por los habitantes, especialmente en Navidad y Pascua.</a:t>
            </a:r>
          </a:p>
          <a:p>
            <a:pPr marL="0" indent="84138" algn="just">
              <a:buNone/>
            </a:pPr>
            <a:r>
              <a:rPr lang="es-ES" sz="1300" dirty="0">
                <a:latin typeface="Arial" panose="020B0604020202020204" pitchFamily="34" charset="0"/>
                <a:cs typeface="Arial" panose="020B0604020202020204" pitchFamily="34" charset="0"/>
              </a:rPr>
              <a:t>Estas fiestas están diseñadas para que los dominicanos visiten a sus respectivas familias y pasen tiempo con sus seres queridos, cocinando y disfrutando de platos tradicionales, bailando y relajándose</a:t>
            </a:r>
            <a:r>
              <a:rPr lang="es-ES" sz="1300" dirty="0" smtClean="0">
                <a:latin typeface="Arial" panose="020B0604020202020204" pitchFamily="34" charset="0"/>
                <a:cs typeface="Arial" panose="020B0604020202020204" pitchFamily="34" charset="0"/>
              </a:rPr>
              <a:t>.</a:t>
            </a:r>
            <a:endParaRPr lang="pt-PT" sz="1300" dirty="0">
              <a:latin typeface="Arial" panose="020B0604020202020204" pitchFamily="34" charset="0"/>
              <a:cs typeface="Arial" panose="020B0604020202020204" pitchFamily="34" charset="0"/>
            </a:endParaRPr>
          </a:p>
          <a:p>
            <a:pPr marL="177800" indent="84138" algn="just">
              <a:buNone/>
            </a:pPr>
            <a:r>
              <a:rPr lang="es-ES" sz="1300" dirty="0">
                <a:latin typeface="Arial" panose="020B0604020202020204" pitchFamily="34" charset="0"/>
                <a:cs typeface="Arial" panose="020B0604020202020204" pitchFamily="34" charset="0"/>
              </a:rPr>
              <a:t>La Navidad es uno de los momentos más festivos del año, después del Carnaval en febrero. Las familias se reúnen y caminan de casa en casa para comer, beber y bailar y en la víspera de Navidad, los cerdos enteros son asados ​​en un foso en el patio trasero, que dura toda la noche, mientras las familias escuchan música, comparten bebidas y por supuesto, vigilan la comida. El objetivo de la tradición es mantenerse despierto y </a:t>
            </a:r>
            <a:r>
              <a:rPr lang="es-ES" sz="1300" dirty="0" smtClean="0">
                <a:latin typeface="Arial" panose="020B0604020202020204" pitchFamily="34" charset="0"/>
                <a:cs typeface="Arial" panose="020B0604020202020204" pitchFamily="34" charset="0"/>
              </a:rPr>
              <a:t>celebrar </a:t>
            </a:r>
            <a:r>
              <a:rPr lang="es-ES" sz="1300" dirty="0">
                <a:latin typeface="Arial" panose="020B0604020202020204" pitchFamily="34" charset="0"/>
                <a:cs typeface="Arial" panose="020B0604020202020204" pitchFamily="34" charset="0"/>
              </a:rPr>
              <a:t>hasta el amanecer, es decir, hasta que la carne esté finalmente lista</a:t>
            </a:r>
            <a:r>
              <a:rPr lang="es-ES" sz="1300" dirty="0" smtClean="0">
                <a:latin typeface="Arial" panose="020B0604020202020204" pitchFamily="34" charset="0"/>
                <a:cs typeface="Arial" panose="020B0604020202020204" pitchFamily="34" charset="0"/>
              </a:rPr>
              <a:t>.</a:t>
            </a:r>
          </a:p>
          <a:p>
            <a:pPr marL="177800" indent="84138" algn="just">
              <a:spcBef>
                <a:spcPts val="1200"/>
              </a:spcBef>
              <a:buNone/>
            </a:pPr>
            <a:r>
              <a:rPr lang="es-ES" sz="1300" dirty="0">
                <a:latin typeface="Arial" panose="020B0604020202020204" pitchFamily="34" charset="0"/>
                <a:cs typeface="Arial" panose="020B0604020202020204" pitchFamily="34" charset="0"/>
              </a:rPr>
              <a:t>La Pascua es otro de los fines de semana más largos, ya que es cuando los dominicanos escapan de sus rutinas diarias, como lo hacen en Navidad y se dirigen a la playa en lugar de dedicarse a las prácticas religiosas. Las tradiciones continúan con la celebración de la Semana Santa, yendo a la iglesia el Viernes Santo y el Sábado de Aleluya, pero también con los abundantes tazones de habichuela con dulce y el típico postre dominicano de frijoles dulces en esta época del año</a:t>
            </a:r>
            <a:r>
              <a:rPr lang="es-ES" sz="1300" dirty="0" smtClean="0">
                <a:latin typeface="Arial" panose="020B0604020202020204" pitchFamily="34" charset="0"/>
                <a:cs typeface="Arial" panose="020B0604020202020204" pitchFamily="34" charset="0"/>
              </a:rPr>
              <a:t>.</a:t>
            </a:r>
            <a:endParaRPr lang="es-ES" sz="1300" dirty="0">
              <a:latin typeface="Arial" panose="020B0604020202020204" pitchFamily="34" charset="0"/>
              <a:cs typeface="Arial" panose="020B0604020202020204" pitchFamily="34" charset="0"/>
            </a:endParaRPr>
          </a:p>
          <a:p>
            <a:pPr marL="177800" indent="84138" algn="just">
              <a:spcBef>
                <a:spcPts val="1200"/>
              </a:spcBef>
              <a:buNone/>
            </a:pPr>
            <a:r>
              <a:rPr lang="es-ES" sz="1300" dirty="0" smtClean="0">
                <a:latin typeface="Arial" panose="020B0604020202020204" pitchFamily="34" charset="0"/>
                <a:cs typeface="Arial" panose="020B0604020202020204" pitchFamily="34" charset="0"/>
              </a:rPr>
              <a:t>El </a:t>
            </a:r>
            <a:r>
              <a:rPr lang="es-ES" sz="1300" dirty="0">
                <a:latin typeface="Arial" panose="020B0604020202020204" pitchFamily="34" charset="0"/>
                <a:cs typeface="Arial" panose="020B0604020202020204" pitchFamily="34" charset="0"/>
              </a:rPr>
              <a:t>Carnaval de Veja comenzó como una actividad religiosa para celebrar el triunfo del bien sobre el mal y recientemente se convirtió en una celebración de la independencia de la República Dominicana, se lleva a cabo todos los domingos de febrero y </a:t>
            </a:r>
            <a:r>
              <a:rPr lang="es-ES" sz="1300" dirty="0" smtClean="0">
                <a:latin typeface="Arial" panose="020B0604020202020204" pitchFamily="34" charset="0"/>
                <a:cs typeface="Arial" panose="020B0604020202020204" pitchFamily="34" charset="0"/>
              </a:rPr>
              <a:t>es </a:t>
            </a:r>
            <a:r>
              <a:rPr lang="es-ES" sz="1300" dirty="0">
                <a:latin typeface="Arial" panose="020B0604020202020204" pitchFamily="34" charset="0"/>
                <a:cs typeface="Arial" panose="020B0604020202020204" pitchFamily="34" charset="0"/>
              </a:rPr>
              <a:t>el más grande, antiguo y popular en todo, seguido por el Carnaval de </a:t>
            </a:r>
            <a:r>
              <a:rPr lang="es-ES" sz="1300" dirty="0" smtClean="0">
                <a:latin typeface="Arial" panose="020B0604020202020204" pitchFamily="34" charset="0"/>
                <a:cs typeface="Arial" panose="020B0604020202020204" pitchFamily="34" charset="0"/>
              </a:rPr>
              <a:t>Santiago.</a:t>
            </a:r>
          </a:p>
          <a:p>
            <a:pPr marL="177800" indent="84138" algn="just">
              <a:spcBef>
                <a:spcPts val="0"/>
              </a:spcBef>
              <a:buNone/>
            </a:pPr>
            <a:r>
              <a:rPr lang="es-ES" sz="1300" dirty="0" smtClean="0">
                <a:latin typeface="Arial" panose="020B0604020202020204" pitchFamily="34" charset="0"/>
                <a:cs typeface="Arial" panose="020B0604020202020204" pitchFamily="34" charset="0"/>
              </a:rPr>
              <a:t>Este presenta máscaras demoníacas hechas de papel maché, con gárgolas pintadas en muchos colores diferentes, cuernos con púas y dientes de vacas reales.</a:t>
            </a:r>
          </a:p>
          <a:p>
            <a:pPr marL="177800" indent="84138" algn="just">
              <a:spcBef>
                <a:spcPts val="0"/>
              </a:spcBef>
              <a:buNone/>
            </a:pPr>
            <a:r>
              <a:rPr lang="es-ES" sz="1300" dirty="0" smtClean="0">
                <a:latin typeface="Arial" panose="020B0604020202020204" pitchFamily="34" charset="0"/>
                <a:cs typeface="Arial" panose="020B0604020202020204" pitchFamily="34" charset="0"/>
              </a:rPr>
              <a:t>El </a:t>
            </a:r>
            <a:r>
              <a:rPr lang="es-ES" sz="1300" dirty="0">
                <a:latin typeface="Arial" panose="020B0604020202020204" pitchFamily="34" charset="0"/>
                <a:cs typeface="Arial" panose="020B0604020202020204" pitchFamily="34" charset="0"/>
              </a:rPr>
              <a:t>arte de hacer estas máscaras es una tradición local y las habilidades utilizadas se transmiten de generación en generación. Este festival también es conocido por su música, comida, bebidas y por ser una celebración colorida y vibrante.</a:t>
            </a:r>
          </a:p>
        </p:txBody>
      </p:sp>
      <p:pic>
        <p:nvPicPr>
          <p:cNvPr id="5" name="Imagem 4"/>
          <p:cNvPicPr>
            <a:picLocks noChangeAspect="1"/>
          </p:cNvPicPr>
          <p:nvPr/>
        </p:nvPicPr>
        <p:blipFill rotWithShape="1">
          <a:blip r:embed="rId2"/>
          <a:srcRect b="15306"/>
          <a:stretch/>
        </p:blipFill>
        <p:spPr>
          <a:xfrm>
            <a:off x="9166273" y="2912526"/>
            <a:ext cx="3025727" cy="1697724"/>
          </a:xfrm>
          <a:prstGeom prst="rect">
            <a:avLst/>
          </a:prstGeom>
        </p:spPr>
      </p:pic>
      <p:pic>
        <p:nvPicPr>
          <p:cNvPr id="6" name="Imagem 5"/>
          <p:cNvPicPr>
            <a:picLocks noChangeAspect="1"/>
          </p:cNvPicPr>
          <p:nvPr/>
        </p:nvPicPr>
        <p:blipFill>
          <a:blip r:embed="rId3"/>
          <a:stretch>
            <a:fillRect/>
          </a:stretch>
        </p:blipFill>
        <p:spPr>
          <a:xfrm>
            <a:off x="7149427" y="4815624"/>
            <a:ext cx="2830246" cy="1833763"/>
          </a:xfrm>
          <a:prstGeom prst="rect">
            <a:avLst/>
          </a:prstGeom>
        </p:spPr>
      </p:pic>
      <p:pic>
        <p:nvPicPr>
          <p:cNvPr id="7" name="Imagem 6"/>
          <p:cNvPicPr>
            <a:picLocks noChangeAspect="1"/>
          </p:cNvPicPr>
          <p:nvPr/>
        </p:nvPicPr>
        <p:blipFill>
          <a:blip r:embed="rId4"/>
          <a:stretch>
            <a:fillRect/>
          </a:stretch>
        </p:blipFill>
        <p:spPr>
          <a:xfrm>
            <a:off x="576062" y="4857827"/>
            <a:ext cx="2962275" cy="1543050"/>
          </a:xfrm>
          <a:prstGeom prst="rect">
            <a:avLst/>
          </a:prstGeom>
        </p:spPr>
      </p:pic>
    </p:spTree>
    <p:extLst>
      <p:ext uri="{BB962C8B-B14F-4D97-AF65-F5344CB8AC3E}">
        <p14:creationId xmlns:p14="http://schemas.microsoft.com/office/powerpoint/2010/main" val="3005451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50538" y="223035"/>
            <a:ext cx="3309582" cy="719919"/>
          </a:xfrm>
        </p:spPr>
        <p:txBody>
          <a:bodyPr/>
          <a:lstStyle/>
          <a:p>
            <a:r>
              <a:rPr lang="pt-PT" dirty="0" err="1" smtClean="0"/>
              <a:t>Gastronomía</a:t>
            </a:r>
            <a:endParaRPr lang="pt-PT" dirty="0"/>
          </a:p>
        </p:txBody>
      </p:sp>
      <p:sp>
        <p:nvSpPr>
          <p:cNvPr id="3" name="Marcador de Posição de Conteúdo 2"/>
          <p:cNvSpPr>
            <a:spLocks noGrp="1"/>
          </p:cNvSpPr>
          <p:nvPr>
            <p:ph idx="1"/>
          </p:nvPr>
        </p:nvSpPr>
        <p:spPr>
          <a:xfrm>
            <a:off x="989481" y="1067344"/>
            <a:ext cx="10366745" cy="3856349"/>
          </a:xfrm>
        </p:spPr>
        <p:txBody>
          <a:bodyPr>
            <a:normAutofit lnSpcReduction="10000"/>
          </a:bodyPr>
          <a:lstStyle/>
          <a:p>
            <a:pPr marL="0" indent="84138" algn="just">
              <a:buNone/>
            </a:pPr>
            <a:r>
              <a:rPr lang="es-ES" sz="1400" dirty="0">
                <a:latin typeface="Arial" panose="020B0604020202020204" pitchFamily="34" charset="0"/>
                <a:cs typeface="Arial" panose="020B0604020202020204" pitchFamily="34" charset="0"/>
              </a:rPr>
              <a:t>Hay una multitud de platos dominicanos, que van desde sopas y guisos hasta refrigerios fritos que se venden en las calles y postres hechos con dulces de coco.</a:t>
            </a:r>
          </a:p>
          <a:p>
            <a:pPr marL="0" indent="84138" algn="just">
              <a:buNone/>
            </a:pPr>
            <a:r>
              <a:rPr lang="es-ES" sz="1400" b="1" u="sng" dirty="0">
                <a:latin typeface="Arial" panose="020B0604020202020204" pitchFamily="34" charset="0"/>
                <a:cs typeface="Arial" panose="020B0604020202020204" pitchFamily="34" charset="0"/>
              </a:rPr>
              <a:t>Platos </a:t>
            </a:r>
            <a:r>
              <a:rPr lang="es-ES" sz="1400" b="1" u="sng" dirty="0" smtClean="0">
                <a:latin typeface="Arial" panose="020B0604020202020204" pitchFamily="34" charset="0"/>
                <a:cs typeface="Arial" panose="020B0604020202020204" pitchFamily="34" charset="0"/>
              </a:rPr>
              <a:t>principales:</a:t>
            </a:r>
            <a:endParaRPr lang="es-ES" sz="1400" b="1" u="sng" dirty="0">
              <a:latin typeface="Arial" panose="020B0604020202020204" pitchFamily="34" charset="0"/>
              <a:cs typeface="Arial" panose="020B0604020202020204" pitchFamily="34" charset="0"/>
            </a:endParaRPr>
          </a:p>
          <a:p>
            <a:pPr marL="177800" indent="177800" algn="just">
              <a:spcBef>
                <a:spcPts val="0"/>
              </a:spcBef>
              <a:buFont typeface="Courier New" panose="02070309020205020404" pitchFamily="49" charset="0"/>
              <a:buChar char="o"/>
            </a:pPr>
            <a:r>
              <a:rPr lang="es-ES" sz="1400" dirty="0">
                <a:latin typeface="Arial" panose="020B0604020202020204" pitchFamily="34" charset="0"/>
                <a:cs typeface="Arial" panose="020B0604020202020204" pitchFamily="34" charset="0"/>
              </a:rPr>
              <a:t>El desayuno consiste en un plato cariñosamente llamado "los tres golpes</a:t>
            </a:r>
            <a:r>
              <a:rPr lang="es-ES" sz="1400" dirty="0" smtClean="0">
                <a:latin typeface="Arial" panose="020B0604020202020204" pitchFamily="34" charset="0"/>
                <a:cs typeface="Arial" panose="020B0604020202020204" pitchFamily="34" charset="0"/>
              </a:rPr>
              <a:t>": </a:t>
            </a:r>
            <a:r>
              <a:rPr lang="es-ES"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mangú</a:t>
            </a:r>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un plato típico dominicano hecho con puré de plátano verde, cubierto con cebolla roja hervida en salsa de vinagre, queso frito, salami frito y huevos fritos como </a:t>
            </a:r>
            <a:r>
              <a:rPr lang="es-ES" sz="1400" dirty="0" smtClean="0">
                <a:latin typeface="Arial" panose="020B0604020202020204" pitchFamily="34" charset="0"/>
                <a:cs typeface="Arial" panose="020B0604020202020204" pitchFamily="34" charset="0"/>
              </a:rPr>
              <a:t>opción;</a:t>
            </a:r>
            <a:endParaRPr lang="es-ES" sz="1400" dirty="0">
              <a:latin typeface="Arial" panose="020B0604020202020204" pitchFamily="34" charset="0"/>
              <a:cs typeface="Arial" panose="020B0604020202020204" pitchFamily="34" charset="0"/>
            </a:endParaRPr>
          </a:p>
          <a:p>
            <a:pPr marL="177800" indent="177800" algn="just">
              <a:spcBef>
                <a:spcPts val="0"/>
              </a:spcBef>
              <a:buFont typeface="Courier New" panose="02070309020205020404" pitchFamily="49" charset="0"/>
              <a:buChar char="o"/>
            </a:pPr>
            <a:r>
              <a:rPr lang="es-ES" sz="1400" dirty="0">
                <a:latin typeface="Arial" panose="020B0604020202020204" pitchFamily="34" charset="0"/>
                <a:cs typeface="Arial" panose="020B0604020202020204" pitchFamily="34" charset="0"/>
              </a:rPr>
              <a:t>El almuerzo es la comida principal del día, cuyo plato típico es la </a:t>
            </a:r>
            <a:r>
              <a:rPr lang="es-E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bandera dominicana</a:t>
            </a:r>
            <a:r>
              <a:rPr lang="es-ES" sz="1400" dirty="0">
                <a:latin typeface="Arial" panose="020B0604020202020204" pitchFamily="34" charset="0"/>
                <a:cs typeface="Arial" panose="020B0604020202020204" pitchFamily="34" charset="0"/>
              </a:rPr>
              <a:t>: una porción gigante de arroz y frijoles, con pollo o carne, ensalada con aguacate y </a:t>
            </a:r>
            <a:r>
              <a:rPr lang="es-E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tostones</a:t>
            </a:r>
            <a:r>
              <a:rPr lang="es-ES" sz="1400" dirty="0">
                <a:latin typeface="Arial" panose="020B0604020202020204" pitchFamily="34" charset="0"/>
                <a:cs typeface="Arial" panose="020B0604020202020204" pitchFamily="34" charset="0"/>
              </a:rPr>
              <a:t> (rodajas de plátanos fritos</a:t>
            </a:r>
            <a:r>
              <a:rPr lang="es-ES" sz="1400" dirty="0" smtClean="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a:p>
            <a:pPr marL="177800" indent="177800" algn="just">
              <a:spcBef>
                <a:spcPts val="0"/>
              </a:spcBef>
              <a:buFont typeface="Courier New" panose="02070309020205020404" pitchFamily="49" charset="0"/>
              <a:buChar char="o"/>
            </a:pPr>
            <a:r>
              <a:rPr lang="es-ES" sz="1400" dirty="0">
                <a:latin typeface="Arial" panose="020B0604020202020204" pitchFamily="34" charset="0"/>
                <a:cs typeface="Arial" panose="020B0604020202020204" pitchFamily="34" charset="0"/>
              </a:rPr>
              <a:t>El </a:t>
            </a:r>
            <a:r>
              <a:rPr lang="es-E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sancocho</a:t>
            </a:r>
            <a:r>
              <a:rPr lang="es-ES" sz="1400" dirty="0">
                <a:latin typeface="Arial" panose="020B0604020202020204" pitchFamily="34" charset="0"/>
                <a:cs typeface="Arial" panose="020B0604020202020204" pitchFamily="34" charset="0"/>
              </a:rPr>
              <a:t> tiene una importancia simbólica aún mayor, incluso en la víspera de Año Nuevo, para disfrutar con los miembros de la familia. Este grueso guiso de raíz y carne combina pollo, cerdo, yuca, ñame, plátanos verdes y papas, y se sirve con un tazón de arroz blanco y rodajas de </a:t>
            </a:r>
            <a:r>
              <a:rPr lang="es-ES" sz="1400" dirty="0" smtClean="0">
                <a:latin typeface="Arial" panose="020B0604020202020204" pitchFamily="34" charset="0"/>
                <a:cs typeface="Arial" panose="020B0604020202020204" pitchFamily="34" charset="0"/>
              </a:rPr>
              <a:t>aguacate;</a:t>
            </a:r>
            <a:endParaRPr lang="es-ES" sz="1400" dirty="0">
              <a:latin typeface="Arial" panose="020B0604020202020204" pitchFamily="34" charset="0"/>
              <a:cs typeface="Arial" panose="020B0604020202020204" pitchFamily="34" charset="0"/>
            </a:endParaRPr>
          </a:p>
          <a:p>
            <a:pPr marL="177800" indent="177800" algn="just">
              <a:spcBef>
                <a:spcPts val="0"/>
              </a:spcBef>
              <a:buFont typeface="Courier New" panose="02070309020205020404" pitchFamily="49" charset="0"/>
              <a:buChar char="o"/>
            </a:pPr>
            <a:r>
              <a:rPr lang="es-ES" sz="1400" dirty="0">
                <a:latin typeface="Arial" panose="020B0604020202020204" pitchFamily="34" charset="0"/>
                <a:cs typeface="Arial" panose="020B0604020202020204" pitchFamily="34" charset="0"/>
              </a:rPr>
              <a:t>Otra comida dominicana por </a:t>
            </a:r>
            <a:r>
              <a:rPr lang="es-ES" sz="1400" dirty="0" smtClean="0">
                <a:latin typeface="Arial" panose="020B0604020202020204" pitchFamily="34" charset="0"/>
                <a:cs typeface="Arial" panose="020B0604020202020204" pitchFamily="34" charset="0"/>
              </a:rPr>
              <a:t>excelencia </a:t>
            </a:r>
            <a:r>
              <a:rPr lang="es-ES" sz="1400" dirty="0">
                <a:latin typeface="Arial" panose="020B0604020202020204" pitchFamily="34" charset="0"/>
                <a:cs typeface="Arial" panose="020B0604020202020204" pitchFamily="34" charset="0"/>
              </a:rPr>
              <a:t>son los </a:t>
            </a:r>
            <a:r>
              <a:rPr lang="es-E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pasteles en hoja</a:t>
            </a:r>
            <a:r>
              <a:rPr lang="es-ES" sz="1400" dirty="0">
                <a:latin typeface="Arial" panose="020B0604020202020204" pitchFamily="34" charset="0"/>
                <a:cs typeface="Arial" panose="020B0604020202020204" pitchFamily="34" charset="0"/>
              </a:rPr>
              <a:t>, servidos en Navidad, son la versión dominicana de las </a:t>
            </a:r>
            <a:r>
              <a:rPr lang="es-ES" sz="1400" dirty="0" err="1">
                <a:latin typeface="Arial" panose="020B0604020202020204" pitchFamily="34" charset="0"/>
                <a:cs typeface="Arial" panose="020B0604020202020204" pitchFamily="34" charset="0"/>
              </a:rPr>
              <a:t>pamonhas</a:t>
            </a:r>
            <a:r>
              <a:rPr lang="es-ES" sz="1400" dirty="0">
                <a:latin typeface="Arial" panose="020B0604020202020204" pitchFamily="34" charset="0"/>
                <a:cs typeface="Arial" panose="020B0604020202020204" pitchFamily="34" charset="0"/>
              </a:rPr>
              <a:t>, aunque hechas con masa de plátano, rellenas de carne y envueltas en una hoja de </a:t>
            </a:r>
            <a:r>
              <a:rPr lang="es-ES" sz="1400" dirty="0" smtClean="0">
                <a:latin typeface="Arial" panose="020B0604020202020204" pitchFamily="34" charset="0"/>
                <a:cs typeface="Arial" panose="020B0604020202020204" pitchFamily="34" charset="0"/>
              </a:rPr>
              <a:t>plátano;</a:t>
            </a:r>
            <a:endParaRPr lang="es-ES" sz="1400" dirty="0">
              <a:latin typeface="Arial" panose="020B0604020202020204" pitchFamily="34" charset="0"/>
              <a:cs typeface="Arial" panose="020B0604020202020204" pitchFamily="34" charset="0"/>
            </a:endParaRPr>
          </a:p>
          <a:p>
            <a:pPr marL="177800" indent="177800" algn="just">
              <a:spcBef>
                <a:spcPts val="0"/>
              </a:spcBef>
              <a:buFont typeface="Courier New" panose="02070309020205020404" pitchFamily="49" charset="0"/>
              <a:buChar char="o"/>
            </a:pPr>
            <a:r>
              <a:rPr lang="es-E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Mofongo</a:t>
            </a:r>
            <a:r>
              <a:rPr lang="es-ES" sz="1400" dirty="0">
                <a:latin typeface="Arial" panose="020B0604020202020204" pitchFamily="34" charset="0"/>
                <a:cs typeface="Arial" panose="020B0604020202020204" pitchFamily="34" charset="0"/>
              </a:rPr>
              <a:t> es originario de Puerto Rico, pero los dominicanos preparan su propia versión de este plato de puré de plátano con ajo y carne de cerdo o </a:t>
            </a:r>
            <a:r>
              <a:rPr lang="es-ES" sz="1400" dirty="0" smtClean="0">
                <a:latin typeface="Arial" panose="020B0604020202020204" pitchFamily="34" charset="0"/>
                <a:cs typeface="Arial" panose="020B0604020202020204" pitchFamily="34" charset="0"/>
              </a:rPr>
              <a:t>camarones.</a:t>
            </a:r>
            <a:endParaRPr lang="es-ES" sz="1400" dirty="0">
              <a:latin typeface="Arial" panose="020B0604020202020204" pitchFamily="34" charset="0"/>
              <a:cs typeface="Arial" panose="020B0604020202020204" pitchFamily="34" charset="0"/>
            </a:endParaRPr>
          </a:p>
          <a:p>
            <a:pPr marL="0" indent="84138" algn="just">
              <a:buNone/>
            </a:pPr>
            <a:r>
              <a:rPr lang="es-ES" sz="1400" dirty="0">
                <a:latin typeface="Arial" panose="020B0604020202020204" pitchFamily="34" charset="0"/>
                <a:cs typeface="Arial" panose="020B0604020202020204" pitchFamily="34" charset="0"/>
              </a:rPr>
              <a:t>Hay muchos otros platos típicos de la República Dominicana que puedes ver y hacerte la boca agua </a:t>
            </a:r>
            <a:r>
              <a:rPr lang="es-ES" sz="1400" dirty="0" smtClean="0">
                <a:latin typeface="Arial" panose="020B0604020202020204" pitchFamily="34" charset="0"/>
                <a:cs typeface="Arial" panose="020B0604020202020204" pitchFamily="34" charset="0"/>
              </a:rPr>
              <a:t>en </a:t>
            </a:r>
            <a:r>
              <a:rPr lang="pt-PT" sz="1400" u="sng" dirty="0">
                <a:latin typeface="Arial" panose="020B0604020202020204" pitchFamily="34" charset="0"/>
                <a:cs typeface="Arial" panose="020B0604020202020204" pitchFamily="34" charset="0"/>
                <a:hlinkClick r:id="rId2"/>
              </a:rPr>
              <a:t>https://www.godominicanrepublic.com/pt-br/sobre-a-rd/gastronomia/</a:t>
            </a:r>
            <a:r>
              <a:rPr lang="pt-PT" sz="1400" dirty="0">
                <a:latin typeface="Arial" panose="020B0604020202020204" pitchFamily="34" charset="0"/>
                <a:cs typeface="Arial" panose="020B0604020202020204" pitchFamily="34" charset="0"/>
              </a:rPr>
              <a:t>.</a:t>
            </a:r>
          </a:p>
        </p:txBody>
      </p:sp>
      <p:pic>
        <p:nvPicPr>
          <p:cNvPr id="6" name="Imagem 5"/>
          <p:cNvPicPr>
            <a:picLocks noChangeAspect="1"/>
          </p:cNvPicPr>
          <p:nvPr/>
        </p:nvPicPr>
        <p:blipFill>
          <a:blip r:embed="rId3"/>
          <a:stretch>
            <a:fillRect/>
          </a:stretch>
        </p:blipFill>
        <p:spPr>
          <a:xfrm>
            <a:off x="223091" y="4901456"/>
            <a:ext cx="1467876" cy="1402796"/>
          </a:xfrm>
          <a:prstGeom prst="rect">
            <a:avLst/>
          </a:prstGeom>
        </p:spPr>
      </p:pic>
      <p:sp>
        <p:nvSpPr>
          <p:cNvPr id="7" name="CaixaDeTexto 6"/>
          <p:cNvSpPr txBox="1"/>
          <p:nvPr/>
        </p:nvSpPr>
        <p:spPr>
          <a:xfrm>
            <a:off x="321565" y="6270543"/>
            <a:ext cx="1270928" cy="338554"/>
          </a:xfrm>
          <a:prstGeom prst="rect">
            <a:avLst/>
          </a:prstGeom>
          <a:noFill/>
        </p:spPr>
        <p:txBody>
          <a:bodyPr wrap="square" rtlCol="0">
            <a:spAutoFit/>
          </a:bodyPr>
          <a:lstStyle/>
          <a:p>
            <a:pPr algn="ctr"/>
            <a:r>
              <a:rPr lang="pt-PT" sz="1600" dirty="0" err="1" smtClean="0">
                <a:latin typeface="Arial" panose="020B0604020202020204" pitchFamily="34" charset="0"/>
                <a:cs typeface="Arial" panose="020B0604020202020204" pitchFamily="34" charset="0"/>
              </a:rPr>
              <a:t>Mangú</a:t>
            </a:r>
            <a:endParaRPr lang="es-ES" sz="1600" dirty="0">
              <a:latin typeface="Arial" panose="020B0604020202020204" pitchFamily="34" charset="0"/>
              <a:cs typeface="Arial" panose="020B0604020202020204" pitchFamily="34" charset="0"/>
            </a:endParaRPr>
          </a:p>
        </p:txBody>
      </p:sp>
      <p:pic>
        <p:nvPicPr>
          <p:cNvPr id="8" name="Imagem 7"/>
          <p:cNvPicPr>
            <a:picLocks noChangeAspect="1"/>
          </p:cNvPicPr>
          <p:nvPr/>
        </p:nvPicPr>
        <p:blipFill rotWithShape="1">
          <a:blip r:embed="rId4"/>
          <a:srcRect t="29501"/>
          <a:stretch/>
        </p:blipFill>
        <p:spPr>
          <a:xfrm>
            <a:off x="2197303" y="4862317"/>
            <a:ext cx="1475203" cy="1456006"/>
          </a:xfrm>
          <a:prstGeom prst="rect">
            <a:avLst/>
          </a:prstGeom>
        </p:spPr>
      </p:pic>
      <p:sp>
        <p:nvSpPr>
          <p:cNvPr id="9" name="CaixaDeTexto 8"/>
          <p:cNvSpPr txBox="1"/>
          <p:nvPr/>
        </p:nvSpPr>
        <p:spPr>
          <a:xfrm>
            <a:off x="1796917" y="6254216"/>
            <a:ext cx="2275973" cy="338554"/>
          </a:xfrm>
          <a:prstGeom prst="rect">
            <a:avLst/>
          </a:prstGeom>
          <a:noFill/>
        </p:spPr>
        <p:txBody>
          <a:bodyPr wrap="square" rtlCol="0">
            <a:spAutoFit/>
          </a:bodyPr>
          <a:lstStyle/>
          <a:p>
            <a:pPr algn="ctr"/>
            <a:r>
              <a:rPr lang="pt-PT" sz="1600" dirty="0" err="1" smtClean="0">
                <a:latin typeface="Arial" panose="020B0604020202020204" pitchFamily="34" charset="0"/>
                <a:cs typeface="Arial" panose="020B0604020202020204" pitchFamily="34" charset="0"/>
              </a:rPr>
              <a:t>Bandera</a:t>
            </a:r>
            <a:r>
              <a:rPr lang="pt-PT" sz="1600" dirty="0" smtClean="0">
                <a:latin typeface="Arial" panose="020B0604020202020204" pitchFamily="34" charset="0"/>
                <a:cs typeface="Arial" panose="020B0604020202020204" pitchFamily="34" charset="0"/>
              </a:rPr>
              <a:t> dominicana</a:t>
            </a:r>
            <a:endParaRPr lang="es-ES" sz="1600" dirty="0">
              <a:latin typeface="Arial" panose="020B0604020202020204" pitchFamily="34" charset="0"/>
              <a:cs typeface="Arial" panose="020B0604020202020204" pitchFamily="34" charset="0"/>
            </a:endParaRPr>
          </a:p>
        </p:txBody>
      </p:sp>
      <p:sp>
        <p:nvSpPr>
          <p:cNvPr id="10" name="CaixaDeTexto 9"/>
          <p:cNvSpPr txBox="1"/>
          <p:nvPr/>
        </p:nvSpPr>
        <p:spPr>
          <a:xfrm>
            <a:off x="4707088" y="6245375"/>
            <a:ext cx="1270928" cy="338554"/>
          </a:xfrm>
          <a:prstGeom prst="rect">
            <a:avLst/>
          </a:prstGeom>
          <a:noFill/>
        </p:spPr>
        <p:txBody>
          <a:bodyPr wrap="square" rtlCol="0">
            <a:spAutoFit/>
          </a:bodyPr>
          <a:lstStyle/>
          <a:p>
            <a:pPr algn="ctr"/>
            <a:r>
              <a:rPr lang="pt-PT" sz="1600" dirty="0" err="1" smtClean="0">
                <a:latin typeface="Arial" panose="020B0604020202020204" pitchFamily="34" charset="0"/>
                <a:cs typeface="Arial" panose="020B0604020202020204" pitchFamily="34" charset="0"/>
              </a:rPr>
              <a:t>Sancocho</a:t>
            </a:r>
            <a:endParaRPr lang="es-ES" sz="1600" dirty="0">
              <a:latin typeface="Arial" panose="020B0604020202020204" pitchFamily="34" charset="0"/>
              <a:cs typeface="Arial" panose="020B0604020202020204" pitchFamily="34" charset="0"/>
            </a:endParaRPr>
          </a:p>
        </p:txBody>
      </p:sp>
      <p:sp>
        <p:nvSpPr>
          <p:cNvPr id="11" name="CaixaDeTexto 10"/>
          <p:cNvSpPr txBox="1"/>
          <p:nvPr/>
        </p:nvSpPr>
        <p:spPr>
          <a:xfrm>
            <a:off x="7253394" y="6262450"/>
            <a:ext cx="1747811" cy="338554"/>
          </a:xfrm>
          <a:prstGeom prst="rect">
            <a:avLst/>
          </a:prstGeom>
          <a:noFill/>
        </p:spPr>
        <p:txBody>
          <a:bodyPr wrap="square" rtlCol="0">
            <a:spAutoFit/>
          </a:bodyPr>
          <a:lstStyle/>
          <a:p>
            <a:pPr algn="ctr"/>
            <a:r>
              <a:rPr lang="pt-PT" sz="1600" dirty="0" err="1" smtClean="0">
                <a:latin typeface="Arial" panose="020B0604020202020204" pitchFamily="34" charset="0"/>
                <a:cs typeface="Arial" panose="020B0604020202020204" pitchFamily="34" charset="0"/>
              </a:rPr>
              <a:t>Pasteles</a:t>
            </a:r>
            <a:r>
              <a:rPr lang="pt-PT" sz="1600" dirty="0" smtClean="0">
                <a:latin typeface="Arial" panose="020B0604020202020204" pitchFamily="34" charset="0"/>
                <a:cs typeface="Arial" panose="020B0604020202020204" pitchFamily="34" charset="0"/>
              </a:rPr>
              <a:t> de </a:t>
            </a:r>
            <a:r>
              <a:rPr lang="pt-PT" sz="1600" dirty="0" err="1" smtClean="0">
                <a:latin typeface="Arial" panose="020B0604020202020204" pitchFamily="34" charset="0"/>
                <a:cs typeface="Arial" panose="020B0604020202020204" pitchFamily="34" charset="0"/>
              </a:rPr>
              <a:t>hoja</a:t>
            </a:r>
            <a:endParaRPr lang="es-ES" sz="1600" dirty="0">
              <a:latin typeface="Arial" panose="020B0604020202020204" pitchFamily="34" charset="0"/>
              <a:cs typeface="Arial" panose="020B0604020202020204" pitchFamily="34" charset="0"/>
            </a:endParaRPr>
          </a:p>
        </p:txBody>
      </p:sp>
      <p:pic>
        <p:nvPicPr>
          <p:cNvPr id="12" name="Imagem 11"/>
          <p:cNvPicPr>
            <a:picLocks noChangeAspect="1"/>
          </p:cNvPicPr>
          <p:nvPr/>
        </p:nvPicPr>
        <p:blipFill>
          <a:blip r:embed="rId5"/>
          <a:stretch>
            <a:fillRect/>
          </a:stretch>
        </p:blipFill>
        <p:spPr>
          <a:xfrm>
            <a:off x="4277314" y="4878259"/>
            <a:ext cx="2196339" cy="1424121"/>
          </a:xfrm>
          <a:prstGeom prst="rect">
            <a:avLst/>
          </a:prstGeom>
        </p:spPr>
      </p:pic>
      <p:sp>
        <p:nvSpPr>
          <p:cNvPr id="13" name="CaixaDeTexto 12"/>
          <p:cNvSpPr txBox="1"/>
          <p:nvPr/>
        </p:nvSpPr>
        <p:spPr>
          <a:xfrm>
            <a:off x="10245143" y="6245715"/>
            <a:ext cx="1270928" cy="338554"/>
          </a:xfrm>
          <a:prstGeom prst="rect">
            <a:avLst/>
          </a:prstGeom>
          <a:noFill/>
        </p:spPr>
        <p:txBody>
          <a:bodyPr wrap="square" rtlCol="0">
            <a:spAutoFit/>
          </a:bodyPr>
          <a:lstStyle/>
          <a:p>
            <a:pPr algn="ctr"/>
            <a:r>
              <a:rPr lang="pt-PT" sz="1600" dirty="0" err="1" smtClean="0">
                <a:latin typeface="Arial" panose="020B0604020202020204" pitchFamily="34" charset="0"/>
                <a:cs typeface="Arial" panose="020B0604020202020204" pitchFamily="34" charset="0"/>
              </a:rPr>
              <a:t>Mofongo</a:t>
            </a:r>
            <a:endParaRPr lang="es-ES" sz="1600" dirty="0">
              <a:latin typeface="Arial" panose="020B0604020202020204" pitchFamily="34" charset="0"/>
              <a:cs typeface="Arial" panose="020B0604020202020204" pitchFamily="34" charset="0"/>
            </a:endParaRPr>
          </a:p>
        </p:txBody>
      </p:sp>
      <p:pic>
        <p:nvPicPr>
          <p:cNvPr id="14" name="Imagem 13"/>
          <p:cNvPicPr>
            <a:picLocks noChangeAspect="1"/>
          </p:cNvPicPr>
          <p:nvPr/>
        </p:nvPicPr>
        <p:blipFill>
          <a:blip r:embed="rId6"/>
          <a:stretch>
            <a:fillRect/>
          </a:stretch>
        </p:blipFill>
        <p:spPr>
          <a:xfrm>
            <a:off x="7003350" y="4896082"/>
            <a:ext cx="2247900" cy="1366368"/>
          </a:xfrm>
          <a:prstGeom prst="rect">
            <a:avLst/>
          </a:prstGeom>
        </p:spPr>
      </p:pic>
      <p:pic>
        <p:nvPicPr>
          <p:cNvPr id="15" name="Imagem 14"/>
          <p:cNvPicPr>
            <a:picLocks noChangeAspect="1"/>
          </p:cNvPicPr>
          <p:nvPr/>
        </p:nvPicPr>
        <p:blipFill>
          <a:blip r:embed="rId7"/>
          <a:stretch>
            <a:fillRect/>
          </a:stretch>
        </p:blipFill>
        <p:spPr>
          <a:xfrm>
            <a:off x="9749072" y="4918191"/>
            <a:ext cx="2229123" cy="1344259"/>
          </a:xfrm>
          <a:prstGeom prst="rect">
            <a:avLst/>
          </a:prstGeom>
        </p:spPr>
      </p:pic>
    </p:spTree>
    <p:extLst>
      <p:ext uri="{BB962C8B-B14F-4D97-AF65-F5344CB8AC3E}">
        <p14:creationId xmlns:p14="http://schemas.microsoft.com/office/powerpoint/2010/main" val="427793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38872" y="208964"/>
            <a:ext cx="4483290" cy="788158"/>
          </a:xfrm>
        </p:spPr>
        <p:txBody>
          <a:bodyPr/>
          <a:lstStyle/>
          <a:p>
            <a:r>
              <a:rPr lang="pt-PT" dirty="0" err="1" smtClean="0"/>
              <a:t>Puntos</a:t>
            </a:r>
            <a:r>
              <a:rPr lang="pt-PT" dirty="0" smtClean="0"/>
              <a:t> turísticos</a:t>
            </a:r>
            <a:endParaRPr lang="pt-PT" dirty="0"/>
          </a:p>
        </p:txBody>
      </p:sp>
      <p:sp>
        <p:nvSpPr>
          <p:cNvPr id="3" name="Marcador de Posição de Conteúdo 2"/>
          <p:cNvSpPr>
            <a:spLocks noGrp="1"/>
          </p:cNvSpPr>
          <p:nvPr>
            <p:ph idx="1"/>
          </p:nvPr>
        </p:nvSpPr>
        <p:spPr>
          <a:xfrm>
            <a:off x="564507" y="1305939"/>
            <a:ext cx="11097610" cy="5117968"/>
          </a:xfrm>
        </p:spPr>
        <p:txBody>
          <a:bodyPr numCol="2">
            <a:noAutofit/>
          </a:bodyPr>
          <a:lstStyle/>
          <a:p>
            <a:pPr marL="84138" indent="0" algn="just">
              <a:spcBef>
                <a:spcPts val="0"/>
              </a:spcBef>
              <a:buNone/>
            </a:pPr>
            <a:r>
              <a:rPr lang="es-ES" sz="1300" b="1" u="sng" dirty="0" smtClean="0">
                <a:solidFill>
                  <a:schemeClr val="tx1"/>
                </a:solidFill>
                <a:latin typeface="Arial" panose="020B0604020202020204" pitchFamily="34" charset="0"/>
                <a:cs typeface="Arial" panose="020B0604020202020204" pitchFamily="34" charset="0"/>
              </a:rPr>
              <a:t>Parques </a:t>
            </a:r>
            <a:r>
              <a:rPr lang="es-ES" sz="1300" b="1" u="sng" dirty="0">
                <a:solidFill>
                  <a:schemeClr val="tx1"/>
                </a:solidFill>
                <a:latin typeface="Arial" panose="020B0604020202020204" pitchFamily="34" charset="0"/>
                <a:cs typeface="Arial" panose="020B0604020202020204" pitchFamily="34" charset="0"/>
              </a:rPr>
              <a:t>Naturales:</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Parque Nacional </a:t>
            </a:r>
            <a:r>
              <a:rPr lang="es-ES" sz="1300" dirty="0" err="1">
                <a:solidFill>
                  <a:schemeClr val="tx1"/>
                </a:solidFill>
                <a:latin typeface="Arial" panose="020B0604020202020204" pitchFamily="34" charset="0"/>
                <a:cs typeface="Arial" panose="020B0604020202020204" pitchFamily="34" charset="0"/>
              </a:rPr>
              <a:t>Cotubanamá</a:t>
            </a:r>
            <a:r>
              <a:rPr lang="es-ES" sz="1300" dirty="0">
                <a:solidFill>
                  <a:schemeClr val="tx1"/>
                </a:solidFill>
                <a:latin typeface="Arial" panose="020B0604020202020204" pitchFamily="34" charset="0"/>
                <a:cs typeface="Arial" panose="020B0604020202020204" pitchFamily="34" charset="0"/>
              </a:rPr>
              <a:t> (alrededor de Punta Cana, La Romana y </a:t>
            </a:r>
            <a:r>
              <a:rPr lang="es-ES" sz="1300" dirty="0" err="1">
                <a:solidFill>
                  <a:schemeClr val="tx1"/>
                </a:solidFill>
                <a:latin typeface="Arial" panose="020B0604020202020204" pitchFamily="34" charset="0"/>
                <a:cs typeface="Arial" panose="020B0604020202020204" pitchFamily="34" charset="0"/>
              </a:rPr>
              <a:t>Bayahibe</a:t>
            </a:r>
            <a:r>
              <a:rPr lang="es-ES" sz="1300" dirty="0">
                <a:solidFill>
                  <a:schemeClr val="tx1"/>
                </a:solidFill>
                <a:latin typeface="Arial" panose="020B0604020202020204" pitchFamily="34" charset="0"/>
                <a:cs typeface="Arial" panose="020B0604020202020204" pitchFamily="34" charset="0"/>
              </a:rPr>
              <a:t>);</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Parque Nacional Los </a:t>
            </a:r>
            <a:r>
              <a:rPr lang="es-ES" sz="1300" dirty="0" err="1">
                <a:solidFill>
                  <a:schemeClr val="tx1"/>
                </a:solidFill>
                <a:latin typeface="Arial" panose="020B0604020202020204" pitchFamily="34" charset="0"/>
                <a:cs typeface="Arial" panose="020B0604020202020204" pitchFamily="34" charset="0"/>
              </a:rPr>
              <a:t>Haitises</a:t>
            </a:r>
            <a:r>
              <a:rPr lang="es-ES" sz="1300" dirty="0">
                <a:solidFill>
                  <a:schemeClr val="tx1"/>
                </a:solidFill>
                <a:latin typeface="Arial" panose="020B0604020202020204" pitchFamily="34" charset="0"/>
                <a:cs typeface="Arial" panose="020B0604020202020204" pitchFamily="34" charset="0"/>
              </a:rPr>
              <a:t>, (costa de Samaná);</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Parque Nacional Montecristi, (al noroeste de R. Dominicana);</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Parque Nacional José Armando Bermúdez, (alrededor de </a:t>
            </a:r>
            <a:r>
              <a:rPr lang="es-ES" sz="1300" dirty="0" err="1">
                <a:solidFill>
                  <a:schemeClr val="tx1"/>
                </a:solidFill>
                <a:latin typeface="Arial" panose="020B0604020202020204" pitchFamily="34" charset="0"/>
                <a:cs typeface="Arial" panose="020B0604020202020204" pitchFamily="34" charset="0"/>
              </a:rPr>
              <a:t>Jarabacoa</a:t>
            </a:r>
            <a:r>
              <a:rPr lang="es-ES" sz="1300" dirty="0">
                <a:solidFill>
                  <a:schemeClr val="tx1"/>
                </a:solidFill>
                <a:latin typeface="Arial" panose="020B0604020202020204" pitchFamily="34" charset="0"/>
                <a:cs typeface="Arial" panose="020B0604020202020204" pitchFamily="34" charset="0"/>
              </a:rPr>
              <a:t> y Constanza);</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Parque Nacional José del Carmen Ramírez, (alrededor de </a:t>
            </a:r>
            <a:r>
              <a:rPr lang="es-ES" sz="1300" dirty="0" err="1">
                <a:solidFill>
                  <a:schemeClr val="tx1"/>
                </a:solidFill>
                <a:latin typeface="Arial" panose="020B0604020202020204" pitchFamily="34" charset="0"/>
                <a:cs typeface="Arial" panose="020B0604020202020204" pitchFamily="34" charset="0"/>
              </a:rPr>
              <a:t>Jarabacoa</a:t>
            </a:r>
            <a:r>
              <a:rPr lang="es-ES" sz="1300" dirty="0">
                <a:solidFill>
                  <a:schemeClr val="tx1"/>
                </a:solidFill>
                <a:latin typeface="Arial" panose="020B0604020202020204" pitchFamily="34" charset="0"/>
                <a:cs typeface="Arial" panose="020B0604020202020204" pitchFamily="34" charset="0"/>
              </a:rPr>
              <a:t> y Constanza);</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Parque Nacional Jaragua, (suroeste de R. Dominicana</a:t>
            </a:r>
            <a:r>
              <a:rPr lang="es-ES" sz="1300" dirty="0" smtClean="0">
                <a:solidFill>
                  <a:schemeClr val="tx1"/>
                </a:solidFill>
                <a:latin typeface="Arial" panose="020B0604020202020204" pitchFamily="34" charset="0"/>
                <a:cs typeface="Arial" panose="020B0604020202020204" pitchFamily="34" charset="0"/>
              </a:rPr>
              <a:t>).</a:t>
            </a:r>
          </a:p>
          <a:p>
            <a:pPr marL="84138" indent="0" algn="just">
              <a:spcBef>
                <a:spcPts val="0"/>
              </a:spcBef>
              <a:buNone/>
            </a:pPr>
            <a:endParaRPr lang="es-ES" sz="1300" dirty="0">
              <a:solidFill>
                <a:schemeClr val="tx1"/>
              </a:solidFill>
              <a:latin typeface="Arial" panose="020B0604020202020204" pitchFamily="34" charset="0"/>
              <a:cs typeface="Arial" panose="020B0604020202020204" pitchFamily="34" charset="0"/>
            </a:endParaRPr>
          </a:p>
          <a:p>
            <a:pPr marL="84138" indent="0" algn="just">
              <a:spcBef>
                <a:spcPts val="0"/>
              </a:spcBef>
              <a:buNone/>
            </a:pPr>
            <a:r>
              <a:rPr lang="es-ES" sz="1300" b="1" u="sng" dirty="0" smtClean="0">
                <a:solidFill>
                  <a:schemeClr val="tx1"/>
                </a:solidFill>
                <a:latin typeface="Arial" panose="020B0604020202020204" pitchFamily="34" charset="0"/>
                <a:cs typeface="Arial" panose="020B0604020202020204" pitchFamily="34" charset="0"/>
              </a:rPr>
              <a:t>Ríos:</a:t>
            </a:r>
            <a:endParaRPr lang="es-ES" sz="1300" b="1" u="sng" dirty="0">
              <a:solidFill>
                <a:schemeClr val="tx1"/>
              </a:solidFill>
              <a:latin typeface="Arial" panose="020B0604020202020204" pitchFamily="34" charset="0"/>
              <a:cs typeface="Arial" panose="020B0604020202020204" pitchFamily="34" charset="0"/>
            </a:endParaRP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a:t>
            </a:r>
            <a:r>
              <a:rPr lang="es-ES" sz="1300" dirty="0" err="1">
                <a:solidFill>
                  <a:schemeClr val="tx1"/>
                </a:solidFill>
                <a:latin typeface="Arial" panose="020B0604020202020204" pitchFamily="34" charset="0"/>
                <a:cs typeface="Arial" panose="020B0604020202020204" pitchFamily="34" charset="0"/>
              </a:rPr>
              <a:t>Yaque</a:t>
            </a:r>
            <a:r>
              <a:rPr lang="es-ES" sz="1300" dirty="0">
                <a:solidFill>
                  <a:schemeClr val="tx1"/>
                </a:solidFill>
                <a:latin typeface="Arial" panose="020B0604020202020204" pitchFamily="34" charset="0"/>
                <a:cs typeface="Arial" panose="020B0604020202020204" pitchFamily="34" charset="0"/>
              </a:rPr>
              <a:t> del Norte, (en la Cordillera Central y nace en Pico Duarte);</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Yuna, (formada en Vale do Cibao);</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Río Chavón, (en La Romana);</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San Rafael, (en la provincia de Barahona);</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Los Patos, (en la provincia de Barahona</a:t>
            </a:r>
            <a:r>
              <a:rPr lang="es-ES" sz="1300" dirty="0" smtClean="0">
                <a:solidFill>
                  <a:schemeClr val="tx1"/>
                </a:solidFill>
                <a:latin typeface="Arial" panose="020B0604020202020204" pitchFamily="34" charset="0"/>
                <a:cs typeface="Arial" panose="020B0604020202020204" pitchFamily="34" charset="0"/>
              </a:rPr>
              <a:t>).</a:t>
            </a:r>
          </a:p>
          <a:p>
            <a:pPr marL="84138" indent="0" algn="just">
              <a:spcBef>
                <a:spcPts val="0"/>
              </a:spcBef>
              <a:buNone/>
            </a:pPr>
            <a:endParaRPr lang="es-ES" sz="1300" dirty="0">
              <a:solidFill>
                <a:schemeClr val="tx1"/>
              </a:solidFill>
              <a:latin typeface="Arial" panose="020B0604020202020204" pitchFamily="34" charset="0"/>
              <a:cs typeface="Arial" panose="020B0604020202020204" pitchFamily="34" charset="0"/>
            </a:endParaRPr>
          </a:p>
          <a:p>
            <a:pPr marL="84138" indent="0" algn="just">
              <a:spcBef>
                <a:spcPts val="0"/>
              </a:spcBef>
              <a:buNone/>
            </a:pPr>
            <a:r>
              <a:rPr lang="es-ES" sz="1300" b="1" u="sng" dirty="0" smtClean="0">
                <a:solidFill>
                  <a:schemeClr val="tx1"/>
                </a:solidFill>
                <a:latin typeface="Arial" panose="020B0604020202020204" pitchFamily="34" charset="0"/>
                <a:cs typeface="Arial" panose="020B0604020202020204" pitchFamily="34" charset="0"/>
              </a:rPr>
              <a:t>Cascadas:</a:t>
            </a:r>
            <a:endParaRPr lang="es-ES" sz="1300" b="1" u="sng" dirty="0">
              <a:solidFill>
                <a:schemeClr val="tx1"/>
              </a:solidFill>
              <a:latin typeface="Arial" panose="020B0604020202020204" pitchFamily="34" charset="0"/>
              <a:cs typeface="Arial" panose="020B0604020202020204" pitchFamily="34" charset="0"/>
            </a:endParaRP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El Limón, (en Samaná);</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Salto </a:t>
            </a:r>
            <a:r>
              <a:rPr lang="es-ES" sz="1300" dirty="0" err="1">
                <a:solidFill>
                  <a:schemeClr val="tx1"/>
                </a:solidFill>
                <a:latin typeface="Arial" panose="020B0604020202020204" pitchFamily="34" charset="0"/>
                <a:cs typeface="Arial" panose="020B0604020202020204" pitchFamily="34" charset="0"/>
              </a:rPr>
              <a:t>Baiguate</a:t>
            </a:r>
            <a:r>
              <a:rPr lang="es-ES" sz="1300" dirty="0">
                <a:solidFill>
                  <a:schemeClr val="tx1"/>
                </a:solidFill>
                <a:latin typeface="Arial" panose="020B0604020202020204" pitchFamily="34" charset="0"/>
                <a:cs typeface="Arial" panose="020B0604020202020204" pitchFamily="34" charset="0"/>
              </a:rPr>
              <a:t>, (en </a:t>
            </a:r>
            <a:r>
              <a:rPr lang="es-ES" sz="1300" dirty="0" err="1">
                <a:solidFill>
                  <a:schemeClr val="tx1"/>
                </a:solidFill>
                <a:latin typeface="Arial" panose="020B0604020202020204" pitchFamily="34" charset="0"/>
                <a:cs typeface="Arial" panose="020B0604020202020204" pitchFamily="34" charset="0"/>
              </a:rPr>
              <a:t>Jarabacoa</a:t>
            </a:r>
            <a:r>
              <a:rPr lang="es-ES" sz="1300" dirty="0">
                <a:solidFill>
                  <a:schemeClr val="tx1"/>
                </a:solidFill>
                <a:latin typeface="Arial" panose="020B0604020202020204" pitchFamily="34" charset="0"/>
                <a:cs typeface="Arial" panose="020B0604020202020204" pitchFamily="34" charset="0"/>
              </a:rPr>
              <a:t>);</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Salto </a:t>
            </a:r>
            <a:r>
              <a:rPr lang="es-ES" sz="1300" dirty="0" err="1">
                <a:solidFill>
                  <a:schemeClr val="tx1"/>
                </a:solidFill>
                <a:latin typeface="Arial" panose="020B0604020202020204" pitchFamily="34" charset="0"/>
                <a:cs typeface="Arial" panose="020B0604020202020204" pitchFamily="34" charset="0"/>
              </a:rPr>
              <a:t>Jimenoa</a:t>
            </a:r>
            <a:r>
              <a:rPr lang="es-ES" sz="1300" dirty="0">
                <a:solidFill>
                  <a:schemeClr val="tx1"/>
                </a:solidFill>
                <a:latin typeface="Arial" panose="020B0604020202020204" pitchFamily="34" charset="0"/>
                <a:cs typeface="Arial" panose="020B0604020202020204" pitchFamily="34" charset="0"/>
              </a:rPr>
              <a:t>, (en </a:t>
            </a:r>
            <a:r>
              <a:rPr lang="es-ES" sz="1300" dirty="0" err="1">
                <a:solidFill>
                  <a:schemeClr val="tx1"/>
                </a:solidFill>
                <a:latin typeface="Arial" panose="020B0604020202020204" pitchFamily="34" charset="0"/>
                <a:cs typeface="Arial" panose="020B0604020202020204" pitchFamily="34" charset="0"/>
              </a:rPr>
              <a:t>Jarabacoa</a:t>
            </a:r>
            <a:r>
              <a:rPr lang="es-ES" sz="1300" dirty="0">
                <a:solidFill>
                  <a:schemeClr val="tx1"/>
                </a:solidFill>
                <a:latin typeface="Arial" panose="020B0604020202020204" pitchFamily="34" charset="0"/>
                <a:cs typeface="Arial" panose="020B0604020202020204" pitchFamily="34" charset="0"/>
              </a:rPr>
              <a:t>);</a:t>
            </a:r>
          </a:p>
          <a:p>
            <a:pPr marL="84138" indent="98425" algn="just">
              <a:spcBef>
                <a:spcPts val="0"/>
              </a:spcBef>
              <a:buNone/>
            </a:pPr>
            <a:r>
              <a:rPr lang="es-ES" sz="1300" dirty="0">
                <a:solidFill>
                  <a:schemeClr val="tx1"/>
                </a:solidFill>
                <a:latin typeface="Arial" panose="020B0604020202020204" pitchFamily="34" charset="0"/>
                <a:cs typeface="Arial" panose="020B0604020202020204" pitchFamily="34" charset="0"/>
              </a:rPr>
              <a:t>• Salto Alto, (en la provincia de Monte Plata);</a:t>
            </a:r>
          </a:p>
          <a:p>
            <a:pPr marL="84138" indent="98425" algn="just">
              <a:spcBef>
                <a:spcPts val="0"/>
              </a:spcBef>
              <a:buNone/>
            </a:pPr>
            <a:r>
              <a:rPr lang="es-ES" sz="1300" dirty="0" smtClean="0">
                <a:solidFill>
                  <a:schemeClr val="tx1"/>
                </a:solidFill>
                <a:latin typeface="Arial" panose="020B0604020202020204" pitchFamily="34" charset="0"/>
                <a:cs typeface="Arial" panose="020B0604020202020204" pitchFamily="34" charset="0"/>
              </a:rPr>
              <a:t>• Salto de </a:t>
            </a:r>
            <a:r>
              <a:rPr lang="es-ES" sz="1300" dirty="0" err="1" smtClean="0">
                <a:solidFill>
                  <a:schemeClr val="tx1"/>
                </a:solidFill>
                <a:latin typeface="Arial" panose="020B0604020202020204" pitchFamily="34" charset="0"/>
                <a:cs typeface="Arial" panose="020B0604020202020204" pitchFamily="34" charset="0"/>
              </a:rPr>
              <a:t>Socoa</a:t>
            </a:r>
            <a:r>
              <a:rPr lang="es-ES" sz="1300" dirty="0" smtClean="0">
                <a:solidFill>
                  <a:schemeClr val="tx1"/>
                </a:solidFill>
                <a:latin typeface="Arial" panose="020B0604020202020204" pitchFamily="34" charset="0"/>
                <a:cs typeface="Arial" panose="020B0604020202020204" pitchFamily="34" charset="0"/>
              </a:rPr>
              <a:t>, (entre Santo Domingo y Samaná).</a:t>
            </a:r>
          </a:p>
          <a:p>
            <a:pPr marL="365125" indent="0" algn="just">
              <a:spcBef>
                <a:spcPts val="0"/>
              </a:spcBef>
              <a:buNone/>
            </a:pPr>
            <a:r>
              <a:rPr lang="es-ES" sz="1300" b="1" u="sng" dirty="0" smtClean="0">
                <a:solidFill>
                  <a:schemeClr val="tx1"/>
                </a:solidFill>
                <a:latin typeface="Arial" panose="020B0604020202020204" pitchFamily="34" charset="0"/>
                <a:cs typeface="Arial" panose="020B0604020202020204" pitchFamily="34" charset="0"/>
              </a:rPr>
              <a:t>Lagos</a:t>
            </a:r>
            <a:r>
              <a:rPr lang="es-ES" sz="1300" b="1" u="sng" dirty="0">
                <a:solidFill>
                  <a:schemeClr val="tx1"/>
                </a:solidFill>
                <a:latin typeface="Arial" panose="020B0604020202020204" pitchFamily="34" charset="0"/>
                <a:cs typeface="Arial" panose="020B0604020202020204" pitchFamily="34" charset="0"/>
              </a:rPr>
              <a:t>:</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Lago Enriquillo, (entre las disposiciones de Independencia y </a:t>
            </a:r>
            <a:r>
              <a:rPr lang="es-ES" sz="1300" dirty="0" err="1">
                <a:solidFill>
                  <a:schemeClr val="tx1"/>
                </a:solidFill>
                <a:latin typeface="Arial" panose="020B0604020202020204" pitchFamily="34" charset="0"/>
                <a:cs typeface="Arial" panose="020B0604020202020204" pitchFamily="34" charset="0"/>
              </a:rPr>
              <a:t>Bahoruco</a:t>
            </a:r>
            <a:r>
              <a:rPr lang="es-ES" sz="1300" dirty="0">
                <a:solidFill>
                  <a:schemeClr val="tx1"/>
                </a:solidFill>
                <a:latin typeface="Arial" panose="020B0604020202020204" pitchFamily="34" charset="0"/>
                <a:cs typeface="Arial" panose="020B0604020202020204" pitchFamily="34" charset="0"/>
              </a:rPr>
              <a:t>);</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Laguna </a:t>
            </a:r>
            <a:r>
              <a:rPr lang="es-ES" sz="1300" dirty="0" err="1">
                <a:solidFill>
                  <a:schemeClr val="tx1"/>
                </a:solidFill>
                <a:latin typeface="Arial" panose="020B0604020202020204" pitchFamily="34" charset="0"/>
                <a:cs typeface="Arial" panose="020B0604020202020204" pitchFamily="34" charset="0"/>
              </a:rPr>
              <a:t>Gri</a:t>
            </a:r>
            <a:r>
              <a:rPr lang="es-ES" sz="1300" dirty="0">
                <a:solidFill>
                  <a:schemeClr val="tx1"/>
                </a:solidFill>
                <a:latin typeface="Arial" panose="020B0604020202020204" pitchFamily="34" charset="0"/>
                <a:cs typeface="Arial" panose="020B0604020202020204" pitchFamily="34" charset="0"/>
              </a:rPr>
              <a:t> </a:t>
            </a:r>
            <a:r>
              <a:rPr lang="es-ES" sz="1300" dirty="0" err="1">
                <a:solidFill>
                  <a:schemeClr val="tx1"/>
                </a:solidFill>
                <a:latin typeface="Arial" panose="020B0604020202020204" pitchFamily="34" charset="0"/>
                <a:cs typeface="Arial" panose="020B0604020202020204" pitchFamily="34" charset="0"/>
              </a:rPr>
              <a:t>Gri</a:t>
            </a:r>
            <a:r>
              <a:rPr lang="es-ES" sz="1300" dirty="0">
                <a:solidFill>
                  <a:schemeClr val="tx1"/>
                </a:solidFill>
                <a:latin typeface="Arial" panose="020B0604020202020204" pitchFamily="34" charset="0"/>
                <a:cs typeface="Arial" panose="020B0604020202020204" pitchFamily="34" charset="0"/>
              </a:rPr>
              <a:t>, (en </a:t>
            </a:r>
            <a:r>
              <a:rPr lang="es-ES" sz="1300" dirty="0" err="1">
                <a:solidFill>
                  <a:schemeClr val="tx1"/>
                </a:solidFill>
                <a:latin typeface="Arial" panose="020B0604020202020204" pitchFamily="34" charset="0"/>
                <a:cs typeface="Arial" panose="020B0604020202020204" pitchFamily="34" charset="0"/>
              </a:rPr>
              <a:t>Cabarete</a:t>
            </a:r>
            <a:r>
              <a:rPr lang="es-ES" sz="1300" dirty="0">
                <a:solidFill>
                  <a:schemeClr val="tx1"/>
                </a:solidFill>
                <a:latin typeface="Arial" panose="020B0604020202020204" pitchFamily="34" charset="0"/>
                <a:cs typeface="Arial" panose="020B0604020202020204" pitchFamily="34" charset="0"/>
              </a:rPr>
              <a:t>);</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Reserva Ecológica Ojos Indígenas, (en Punta Cana);</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Laguna </a:t>
            </a:r>
            <a:r>
              <a:rPr lang="es-ES" sz="1300" dirty="0" err="1">
                <a:solidFill>
                  <a:schemeClr val="tx1"/>
                </a:solidFill>
                <a:latin typeface="Arial" panose="020B0604020202020204" pitchFamily="34" charset="0"/>
                <a:cs typeface="Arial" panose="020B0604020202020204" pitchFamily="34" charset="0"/>
              </a:rPr>
              <a:t>Dudú</a:t>
            </a:r>
            <a:r>
              <a:rPr lang="es-ES" sz="1300" dirty="0">
                <a:solidFill>
                  <a:schemeClr val="tx1"/>
                </a:solidFill>
                <a:latin typeface="Arial" panose="020B0604020202020204" pitchFamily="34" charset="0"/>
                <a:cs typeface="Arial" panose="020B0604020202020204" pitchFamily="34" charset="0"/>
              </a:rPr>
              <a:t>, (en el norte de la ciudad de Cabrera</a:t>
            </a:r>
            <a:r>
              <a:rPr lang="es-ES" sz="1300" dirty="0" smtClean="0">
                <a:solidFill>
                  <a:schemeClr val="tx1"/>
                </a:solidFill>
                <a:latin typeface="Arial" panose="020B0604020202020204" pitchFamily="34" charset="0"/>
                <a:cs typeface="Arial" panose="020B0604020202020204" pitchFamily="34" charset="0"/>
              </a:rPr>
              <a:t>).</a:t>
            </a:r>
          </a:p>
          <a:p>
            <a:pPr marL="365125" indent="0" algn="just">
              <a:spcBef>
                <a:spcPts val="0"/>
              </a:spcBef>
              <a:buNone/>
            </a:pPr>
            <a:endParaRPr lang="es-ES" sz="1300" b="1" dirty="0">
              <a:solidFill>
                <a:schemeClr val="tx1"/>
              </a:solidFill>
              <a:latin typeface="Arial" panose="020B0604020202020204" pitchFamily="34" charset="0"/>
              <a:cs typeface="Arial" panose="020B0604020202020204" pitchFamily="34" charset="0"/>
            </a:endParaRPr>
          </a:p>
          <a:p>
            <a:pPr marL="365125" indent="0" algn="just">
              <a:spcBef>
                <a:spcPts val="0"/>
              </a:spcBef>
              <a:buNone/>
            </a:pPr>
            <a:r>
              <a:rPr lang="es-ES" sz="1300" b="1" u="sng" dirty="0" smtClean="0">
                <a:solidFill>
                  <a:schemeClr val="tx1"/>
                </a:solidFill>
                <a:latin typeface="Arial" panose="020B0604020202020204" pitchFamily="34" charset="0"/>
                <a:cs typeface="Arial" panose="020B0604020202020204" pitchFamily="34" charset="0"/>
              </a:rPr>
              <a:t>Cuevas:</a:t>
            </a:r>
            <a:endParaRPr lang="es-ES" sz="1300" b="1" u="sng" dirty="0">
              <a:solidFill>
                <a:schemeClr val="tx1"/>
              </a:solidFill>
              <a:latin typeface="Arial" panose="020B0604020202020204" pitchFamily="34" charset="0"/>
              <a:cs typeface="Arial" panose="020B0604020202020204" pitchFamily="34" charset="0"/>
            </a:endParaRP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Cueva de Berna, (en el Parque Nacional </a:t>
            </a:r>
            <a:r>
              <a:rPr lang="es-ES" sz="1300" dirty="0" err="1">
                <a:solidFill>
                  <a:schemeClr val="tx1"/>
                </a:solidFill>
                <a:latin typeface="Arial" panose="020B0604020202020204" pitchFamily="34" charset="0"/>
                <a:cs typeface="Arial" panose="020B0604020202020204" pitchFamily="34" charset="0"/>
              </a:rPr>
              <a:t>Cotubanamá</a:t>
            </a:r>
            <a:r>
              <a:rPr lang="es-ES" sz="1300" dirty="0">
                <a:solidFill>
                  <a:schemeClr val="tx1"/>
                </a:solidFill>
                <a:latin typeface="Arial" panose="020B0604020202020204" pitchFamily="34" charset="0"/>
                <a:cs typeface="Arial" panose="020B0604020202020204" pitchFamily="34" charset="0"/>
              </a:rPr>
              <a:t>);</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Parque </a:t>
            </a:r>
            <a:r>
              <a:rPr lang="es-ES" sz="1300" dirty="0" err="1">
                <a:solidFill>
                  <a:schemeClr val="tx1"/>
                </a:solidFill>
                <a:latin typeface="Arial" panose="020B0604020202020204" pitchFamily="34" charset="0"/>
                <a:cs typeface="Arial" panose="020B0604020202020204" pitchFamily="34" charset="0"/>
              </a:rPr>
              <a:t>Scape</a:t>
            </a:r>
            <a:r>
              <a:rPr lang="es-ES" sz="1300" dirty="0">
                <a:solidFill>
                  <a:schemeClr val="tx1"/>
                </a:solidFill>
                <a:latin typeface="Arial" panose="020B0604020202020204" pitchFamily="34" charset="0"/>
                <a:cs typeface="Arial" panose="020B0604020202020204" pitchFamily="34" charset="0"/>
              </a:rPr>
              <a:t>, (en el área de Punta Cana);</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El </a:t>
            </a:r>
            <a:r>
              <a:rPr lang="es-ES" sz="1300" dirty="0" err="1">
                <a:solidFill>
                  <a:schemeClr val="tx1"/>
                </a:solidFill>
                <a:latin typeface="Arial" panose="020B0604020202020204" pitchFamily="34" charset="0"/>
                <a:cs typeface="Arial" panose="020B0604020202020204" pitchFamily="34" charset="0"/>
              </a:rPr>
              <a:t>Pomier</a:t>
            </a:r>
            <a:r>
              <a:rPr lang="es-ES" sz="1300" dirty="0">
                <a:solidFill>
                  <a:schemeClr val="tx1"/>
                </a:solidFill>
                <a:latin typeface="Arial" panose="020B0604020202020204" pitchFamily="34" charset="0"/>
                <a:cs typeface="Arial" panose="020B0604020202020204" pitchFamily="34" charset="0"/>
              </a:rPr>
              <a:t>, (en San Cristóbal);</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Hoyo Azul, (en Parque </a:t>
            </a:r>
            <a:r>
              <a:rPr lang="es-ES" sz="1300" dirty="0" err="1">
                <a:solidFill>
                  <a:schemeClr val="tx1"/>
                </a:solidFill>
                <a:latin typeface="Arial" panose="020B0604020202020204" pitchFamily="34" charset="0"/>
                <a:cs typeface="Arial" panose="020B0604020202020204" pitchFamily="34" charset="0"/>
              </a:rPr>
              <a:t>Scape</a:t>
            </a:r>
            <a:r>
              <a:rPr lang="es-ES" sz="1300" dirty="0" smtClean="0">
                <a:solidFill>
                  <a:schemeClr val="tx1"/>
                </a:solidFill>
                <a:latin typeface="Arial" panose="020B0604020202020204" pitchFamily="34" charset="0"/>
                <a:cs typeface="Arial" panose="020B0604020202020204" pitchFamily="34" charset="0"/>
              </a:rPr>
              <a:t>);</a:t>
            </a:r>
          </a:p>
          <a:p>
            <a:pPr marL="365125" indent="0" algn="just">
              <a:spcBef>
                <a:spcPts val="0"/>
              </a:spcBef>
              <a:buNone/>
            </a:pPr>
            <a:endParaRPr lang="es-ES" sz="1300" dirty="0">
              <a:solidFill>
                <a:schemeClr val="tx1"/>
              </a:solidFill>
              <a:latin typeface="Arial" panose="020B0604020202020204" pitchFamily="34" charset="0"/>
              <a:cs typeface="Arial" panose="020B0604020202020204" pitchFamily="34" charset="0"/>
            </a:endParaRPr>
          </a:p>
          <a:p>
            <a:pPr marL="365125" indent="0" algn="just">
              <a:spcBef>
                <a:spcPts val="0"/>
              </a:spcBef>
              <a:buNone/>
            </a:pPr>
            <a:r>
              <a:rPr lang="es-ES" sz="1300" b="1" u="sng" dirty="0">
                <a:solidFill>
                  <a:schemeClr val="tx1"/>
                </a:solidFill>
                <a:latin typeface="Arial" panose="020B0604020202020204" pitchFamily="34" charset="0"/>
                <a:cs typeface="Arial" panose="020B0604020202020204" pitchFamily="34" charset="0"/>
              </a:rPr>
              <a:t>Monumentos:</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Monumento a los Héroes de la Restauración;</a:t>
            </a: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El </a:t>
            </a:r>
            <a:r>
              <a:rPr lang="es-ES" sz="1300" dirty="0" smtClean="0">
                <a:solidFill>
                  <a:schemeClr val="tx1"/>
                </a:solidFill>
                <a:latin typeface="Arial" panose="020B0604020202020204" pitchFamily="34" charset="0"/>
                <a:cs typeface="Arial" panose="020B0604020202020204" pitchFamily="34" charset="0"/>
              </a:rPr>
              <a:t>Obelisco</a:t>
            </a:r>
            <a:r>
              <a:rPr lang="es-ES" sz="1300" dirty="0">
                <a:solidFill>
                  <a:schemeClr val="tx1"/>
                </a:solidFill>
                <a:latin typeface="Arial" panose="020B0604020202020204" pitchFamily="34" charset="0"/>
                <a:cs typeface="Arial" panose="020B0604020202020204" pitchFamily="34" charset="0"/>
              </a:rPr>
              <a:t>;</a:t>
            </a:r>
            <a:endParaRPr lang="es-ES" sz="1300" b="1" u="sng" dirty="0">
              <a:solidFill>
                <a:schemeClr val="tx1"/>
              </a:solidFill>
              <a:latin typeface="Arial" panose="020B0604020202020204" pitchFamily="34" charset="0"/>
              <a:cs typeface="Arial" panose="020B0604020202020204" pitchFamily="34" charset="0"/>
            </a:endParaRPr>
          </a:p>
          <a:p>
            <a:pPr marL="365125" indent="85725" algn="just">
              <a:spcBef>
                <a:spcPts val="0"/>
              </a:spcBef>
              <a:buNone/>
            </a:pPr>
            <a:r>
              <a:rPr lang="es-ES" sz="1300" dirty="0">
                <a:solidFill>
                  <a:schemeClr val="tx1"/>
                </a:solidFill>
                <a:latin typeface="Arial" panose="020B0604020202020204" pitchFamily="34" charset="0"/>
                <a:cs typeface="Arial" panose="020B0604020202020204" pitchFamily="34" charset="0"/>
              </a:rPr>
              <a:t>• Plaza de España, (en una de las orillas del río Ozama).</a:t>
            </a:r>
          </a:p>
          <a:p>
            <a:pPr marL="0" indent="0" algn="just">
              <a:spcBef>
                <a:spcPts val="0"/>
              </a:spcBef>
              <a:buNone/>
            </a:pPr>
            <a:r>
              <a:rPr lang="es-ES" sz="1300" dirty="0">
                <a:latin typeface="Arial" panose="020B0604020202020204" pitchFamily="34" charset="0"/>
                <a:cs typeface="Arial" panose="020B0604020202020204" pitchFamily="34" charset="0"/>
              </a:rPr>
              <a:t> </a:t>
            </a:r>
          </a:p>
        </p:txBody>
      </p:sp>
      <p:sp>
        <p:nvSpPr>
          <p:cNvPr id="4" name="CaixaDeTexto 3"/>
          <p:cNvSpPr txBox="1"/>
          <p:nvPr/>
        </p:nvSpPr>
        <p:spPr>
          <a:xfrm>
            <a:off x="1018190" y="1028940"/>
            <a:ext cx="8102991" cy="307777"/>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Los sitios turísticos más visitados son la mayoría de los </a:t>
            </a:r>
            <a:r>
              <a:rPr lang="es-ES" sz="1400" dirty="0" smtClean="0">
                <a:latin typeface="Arial" panose="020B0604020202020204" pitchFamily="34" charset="0"/>
                <a:cs typeface="Arial" panose="020B0604020202020204" pitchFamily="34" charset="0"/>
              </a:rPr>
              <a:t>paisajes y </a:t>
            </a:r>
            <a:r>
              <a:rPr lang="es-ES" sz="1400" dirty="0">
                <a:latin typeface="Arial" panose="020B0604020202020204" pitchFamily="34" charset="0"/>
                <a:cs typeface="Arial" panose="020B0604020202020204" pitchFamily="34" charset="0"/>
              </a:rPr>
              <a:t>monumentos históricos</a:t>
            </a:r>
            <a:r>
              <a:rPr lang="es-ES" sz="1400" dirty="0" smtClean="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p:txBody>
      </p:sp>
      <p:sp>
        <p:nvSpPr>
          <p:cNvPr id="5" name="CaixaDeTexto 4"/>
          <p:cNvSpPr txBox="1"/>
          <p:nvPr/>
        </p:nvSpPr>
        <p:spPr>
          <a:xfrm>
            <a:off x="4822162" y="5577521"/>
            <a:ext cx="8750105" cy="846386"/>
          </a:xfrm>
          <a:prstGeom prst="rect">
            <a:avLst/>
          </a:prstGeom>
          <a:noFill/>
        </p:spPr>
        <p:txBody>
          <a:bodyPr wrap="square" rtlCol="0">
            <a:spAutoFit/>
          </a:bodyPr>
          <a:lstStyle/>
          <a:p>
            <a:pPr lvl="0" fontAlgn="base"/>
            <a:r>
              <a:rPr lang="es-ES" sz="1300" dirty="0" smtClean="0">
                <a:latin typeface="Arial" panose="020B0604020202020204" pitchFamily="34" charset="0"/>
                <a:cs typeface="Arial" panose="020B0604020202020204" pitchFamily="34" charset="0"/>
              </a:rPr>
              <a:t>Entre muchos otros monumentos que se pueden encontrar en los siguientes sitios:</a:t>
            </a:r>
          </a:p>
          <a:p>
            <a:pPr marL="266700" lvl="0" indent="-171450" fontAlgn="base">
              <a:buFont typeface="Wingdings" panose="05000000000000000000" pitchFamily="2" charset="2"/>
              <a:buChar char="Ø"/>
            </a:pPr>
            <a:r>
              <a:rPr lang="pt-PT" sz="1200" u="sng" dirty="0" smtClean="0">
                <a:latin typeface="Arial" panose="020B0604020202020204" pitchFamily="34" charset="0"/>
                <a:cs typeface="Arial" panose="020B0604020202020204" pitchFamily="34" charset="0"/>
                <a:hlinkClick r:id="rId2"/>
              </a:rPr>
              <a:t>https://www.tripadvisor.pt/Attractions-g147288-Activities-c47-t26-Dominican_Republic.html</a:t>
            </a:r>
            <a:endParaRPr lang="pt-PT" sz="1200" dirty="0" smtClean="0">
              <a:latin typeface="Arial" panose="020B0604020202020204" pitchFamily="34" charset="0"/>
              <a:cs typeface="Arial" panose="020B0604020202020204" pitchFamily="34" charset="0"/>
            </a:endParaRPr>
          </a:p>
          <a:p>
            <a:pPr marL="266700" lvl="0" indent="-171450" fontAlgn="base">
              <a:buFont typeface="Wingdings" panose="05000000000000000000" pitchFamily="2" charset="2"/>
              <a:buChar char="Ø"/>
            </a:pPr>
            <a:r>
              <a:rPr lang="pt-PT" sz="1200" u="sng" dirty="0" smtClean="0">
                <a:latin typeface="Arial" panose="020B0604020202020204" pitchFamily="34" charset="0"/>
                <a:cs typeface="Arial" panose="020B0604020202020204" pitchFamily="34" charset="0"/>
                <a:hlinkClick r:id="rId3"/>
              </a:rPr>
              <a:t>https://www.godominicanrepublic.com/pt-br/sobre-a-rd/paisagens/</a:t>
            </a:r>
            <a:endParaRPr lang="pt-PT" sz="1200" dirty="0" smtClean="0">
              <a:latin typeface="Arial" panose="020B0604020202020204" pitchFamily="34" charset="0"/>
              <a:cs typeface="Arial" panose="020B0604020202020204" pitchFamily="34" charset="0"/>
            </a:endParaRPr>
          </a:p>
          <a:p>
            <a:pPr marL="266700" indent="-171450">
              <a:buFont typeface="Wingdings" panose="05000000000000000000" pitchFamily="2" charset="2"/>
              <a:buChar char="Ø"/>
            </a:pPr>
            <a:r>
              <a:rPr lang="pt-PT" sz="1200" u="sng" dirty="0" smtClean="0">
                <a:latin typeface="Arial" panose="020B0604020202020204" pitchFamily="34" charset="0"/>
                <a:cs typeface="Arial" panose="020B0604020202020204" pitchFamily="34" charset="0"/>
                <a:hlinkClick r:id="rId4"/>
              </a:rPr>
              <a:t>https://viagemeturismo.abril.com.br/materias/19-lugares-incriveis-para-visitar-na-republica-dominicana/</a:t>
            </a:r>
            <a:endParaRPr lang="es-ES" sz="1200" dirty="0">
              <a:latin typeface="Arial" panose="020B0604020202020204" pitchFamily="34" charset="0"/>
              <a:cs typeface="Arial" panose="020B0604020202020204" pitchFamily="34" charset="0"/>
            </a:endParaRPr>
          </a:p>
        </p:txBody>
      </p:sp>
      <p:pic>
        <p:nvPicPr>
          <p:cNvPr id="7" name="Imagem 6"/>
          <p:cNvPicPr>
            <a:picLocks noChangeAspect="1"/>
          </p:cNvPicPr>
          <p:nvPr/>
        </p:nvPicPr>
        <p:blipFill rotWithShape="1">
          <a:blip r:embed="rId5"/>
          <a:srcRect l="24231" t="27356" r="58470" b="48798"/>
          <a:stretch/>
        </p:blipFill>
        <p:spPr>
          <a:xfrm>
            <a:off x="200673" y="883273"/>
            <a:ext cx="2867996" cy="2222697"/>
          </a:xfrm>
          <a:prstGeom prst="rect">
            <a:avLst/>
          </a:prstGeom>
        </p:spPr>
      </p:pic>
      <p:pic>
        <p:nvPicPr>
          <p:cNvPr id="8" name="Imagem 7"/>
          <p:cNvPicPr>
            <a:picLocks noChangeAspect="1"/>
          </p:cNvPicPr>
          <p:nvPr/>
        </p:nvPicPr>
        <p:blipFill rotWithShape="1">
          <a:blip r:embed="rId6"/>
          <a:srcRect l="23907" t="54279" r="58902" b="22259"/>
          <a:stretch/>
        </p:blipFill>
        <p:spPr>
          <a:xfrm>
            <a:off x="239023" y="3267405"/>
            <a:ext cx="2860122" cy="2194560"/>
          </a:xfrm>
          <a:prstGeom prst="rect">
            <a:avLst/>
          </a:prstGeom>
        </p:spPr>
      </p:pic>
      <p:pic>
        <p:nvPicPr>
          <p:cNvPr id="9" name="Imagem 8"/>
          <p:cNvPicPr>
            <a:picLocks noChangeAspect="1"/>
          </p:cNvPicPr>
          <p:nvPr/>
        </p:nvPicPr>
        <p:blipFill rotWithShape="1">
          <a:blip r:embed="rId7"/>
          <a:srcRect l="24652" t="40222" r="58057" b="36520"/>
          <a:stretch/>
        </p:blipFill>
        <p:spPr>
          <a:xfrm>
            <a:off x="2992179" y="4526970"/>
            <a:ext cx="2954215" cy="2234125"/>
          </a:xfrm>
          <a:prstGeom prst="rect">
            <a:avLst/>
          </a:prstGeom>
        </p:spPr>
      </p:pic>
      <p:pic>
        <p:nvPicPr>
          <p:cNvPr id="10" name="Imagem 9"/>
          <p:cNvPicPr>
            <a:picLocks noChangeAspect="1"/>
          </p:cNvPicPr>
          <p:nvPr/>
        </p:nvPicPr>
        <p:blipFill rotWithShape="1">
          <a:blip r:embed="rId8"/>
          <a:srcRect l="25853" t="44471" r="59551" b="35914"/>
          <a:stretch/>
        </p:blipFill>
        <p:spPr>
          <a:xfrm>
            <a:off x="3462979" y="3271093"/>
            <a:ext cx="2848262" cy="2152019"/>
          </a:xfrm>
          <a:prstGeom prst="rect">
            <a:avLst/>
          </a:prstGeom>
        </p:spPr>
      </p:pic>
      <p:pic>
        <p:nvPicPr>
          <p:cNvPr id="11" name="Imagem 10"/>
          <p:cNvPicPr>
            <a:picLocks noChangeAspect="1"/>
          </p:cNvPicPr>
          <p:nvPr/>
        </p:nvPicPr>
        <p:blipFill rotWithShape="1">
          <a:blip r:embed="rId9"/>
          <a:srcRect l="25853" t="43702" r="59118" b="35913"/>
          <a:stretch/>
        </p:blipFill>
        <p:spPr>
          <a:xfrm>
            <a:off x="3112506" y="896250"/>
            <a:ext cx="2773522" cy="2115060"/>
          </a:xfrm>
          <a:prstGeom prst="rect">
            <a:avLst/>
          </a:prstGeom>
        </p:spPr>
      </p:pic>
      <p:pic>
        <p:nvPicPr>
          <p:cNvPr id="12" name="Imagem 11"/>
          <p:cNvPicPr>
            <a:picLocks noChangeAspect="1"/>
          </p:cNvPicPr>
          <p:nvPr/>
        </p:nvPicPr>
        <p:blipFill rotWithShape="1">
          <a:blip r:embed="rId10"/>
          <a:srcRect l="25637" t="41779" r="57820" b="35721"/>
          <a:stretch/>
        </p:blipFill>
        <p:spPr>
          <a:xfrm>
            <a:off x="5869024" y="2735176"/>
            <a:ext cx="3010486" cy="2302135"/>
          </a:xfrm>
          <a:prstGeom prst="rect">
            <a:avLst/>
          </a:prstGeom>
        </p:spPr>
      </p:pic>
      <p:pic>
        <p:nvPicPr>
          <p:cNvPr id="13" name="Imagem 12"/>
          <p:cNvPicPr>
            <a:picLocks noChangeAspect="1"/>
          </p:cNvPicPr>
          <p:nvPr/>
        </p:nvPicPr>
        <p:blipFill rotWithShape="1">
          <a:blip r:embed="rId11"/>
          <a:srcRect l="25421" t="33702" r="57929" b="45144"/>
          <a:stretch/>
        </p:blipFill>
        <p:spPr>
          <a:xfrm>
            <a:off x="5243075" y="240318"/>
            <a:ext cx="3161713" cy="2258368"/>
          </a:xfrm>
          <a:prstGeom prst="rect">
            <a:avLst/>
          </a:prstGeom>
        </p:spPr>
      </p:pic>
      <p:pic>
        <p:nvPicPr>
          <p:cNvPr id="14" name="Imagem 13"/>
          <p:cNvPicPr>
            <a:picLocks noChangeAspect="1"/>
          </p:cNvPicPr>
          <p:nvPr/>
        </p:nvPicPr>
        <p:blipFill rotWithShape="1">
          <a:blip r:embed="rId12"/>
          <a:srcRect l="25961" t="36202" r="58361" b="44568"/>
          <a:stretch/>
        </p:blipFill>
        <p:spPr>
          <a:xfrm>
            <a:off x="8826675" y="208964"/>
            <a:ext cx="2938346" cy="2026447"/>
          </a:xfrm>
          <a:prstGeom prst="rect">
            <a:avLst/>
          </a:prstGeom>
        </p:spPr>
      </p:pic>
      <p:pic>
        <p:nvPicPr>
          <p:cNvPr id="15" name="Imagem 14"/>
          <p:cNvPicPr>
            <a:picLocks noChangeAspect="1"/>
          </p:cNvPicPr>
          <p:nvPr/>
        </p:nvPicPr>
        <p:blipFill rotWithShape="1">
          <a:blip r:embed="rId13"/>
          <a:srcRect l="26069" t="33702" r="58685" b="44952"/>
          <a:stretch/>
        </p:blipFill>
        <p:spPr>
          <a:xfrm>
            <a:off x="9498860" y="2235411"/>
            <a:ext cx="2693140" cy="2120135"/>
          </a:xfrm>
          <a:prstGeom prst="rect">
            <a:avLst/>
          </a:prstGeom>
        </p:spPr>
      </p:pic>
      <p:pic>
        <p:nvPicPr>
          <p:cNvPr id="16" name="Imagem 15"/>
          <p:cNvPicPr>
            <a:picLocks noChangeAspect="1"/>
          </p:cNvPicPr>
          <p:nvPr/>
        </p:nvPicPr>
        <p:blipFill rotWithShape="1">
          <a:blip r:embed="rId14"/>
          <a:srcRect l="25529" t="30817" r="59875" b="43414"/>
          <a:stretch/>
        </p:blipFill>
        <p:spPr>
          <a:xfrm>
            <a:off x="9622933" y="4451424"/>
            <a:ext cx="2403018" cy="2385215"/>
          </a:xfrm>
          <a:prstGeom prst="rect">
            <a:avLst/>
          </a:prstGeom>
        </p:spPr>
      </p:pic>
      <p:pic>
        <p:nvPicPr>
          <p:cNvPr id="17" name="Imagem 16"/>
          <p:cNvPicPr>
            <a:picLocks noChangeAspect="1"/>
          </p:cNvPicPr>
          <p:nvPr/>
        </p:nvPicPr>
        <p:blipFill rotWithShape="1">
          <a:blip r:embed="rId15"/>
          <a:srcRect l="26069" t="32356" r="60416" b="46875"/>
          <a:stretch/>
        </p:blipFill>
        <p:spPr>
          <a:xfrm>
            <a:off x="6938918" y="4985774"/>
            <a:ext cx="2142202" cy="1850865"/>
          </a:xfrm>
          <a:prstGeom prst="rect">
            <a:avLst/>
          </a:prstGeom>
        </p:spPr>
      </p:pic>
    </p:spTree>
    <p:extLst>
      <p:ext uri="{BB962C8B-B14F-4D97-AF65-F5344CB8AC3E}">
        <p14:creationId xmlns:p14="http://schemas.microsoft.com/office/powerpoint/2010/main" val="410195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par>
                                <p:cTn id="37" presetID="6"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par>
                                <p:cTn id="45" presetID="21" presetClass="entr" presetSubtype="1"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heel(1)">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62926" y="236263"/>
            <a:ext cx="4892722" cy="719919"/>
          </a:xfrm>
        </p:spPr>
        <p:txBody>
          <a:bodyPr/>
          <a:lstStyle/>
          <a:p>
            <a:r>
              <a:rPr lang="pt-PT" dirty="0" err="1" smtClean="0"/>
              <a:t>Aspectos</a:t>
            </a:r>
            <a:r>
              <a:rPr lang="pt-PT" dirty="0" smtClean="0"/>
              <a:t> históricos</a:t>
            </a:r>
            <a:endParaRPr lang="pt-PT" dirty="0"/>
          </a:p>
        </p:txBody>
      </p:sp>
      <p:sp>
        <p:nvSpPr>
          <p:cNvPr id="3" name="Marcador de Posição de Conteúdo 2"/>
          <p:cNvSpPr>
            <a:spLocks noGrp="1"/>
          </p:cNvSpPr>
          <p:nvPr>
            <p:ph idx="1"/>
          </p:nvPr>
        </p:nvSpPr>
        <p:spPr>
          <a:xfrm>
            <a:off x="963636" y="1082897"/>
            <a:ext cx="9755945" cy="4305029"/>
          </a:xfrm>
        </p:spPr>
        <p:txBody>
          <a:bodyPr>
            <a:noAutofit/>
          </a:bodyPr>
          <a:lstStyle/>
          <a:p>
            <a:pPr marL="0" indent="182563" algn="just">
              <a:buNone/>
            </a:pPr>
            <a:r>
              <a:rPr lang="es-ES" sz="1500" dirty="0" err="1" smtClean="0">
                <a:latin typeface="Arial" panose="020B0604020202020204" pitchFamily="34" charset="0"/>
                <a:cs typeface="Arial" panose="020B0604020202020204" pitchFamily="34" charset="0"/>
              </a:rPr>
              <a:t>Cristóvão</a:t>
            </a:r>
            <a:r>
              <a:rPr lang="es-ES" sz="1500" dirty="0" smtClean="0">
                <a:latin typeface="Arial" panose="020B0604020202020204" pitchFamily="34" charset="0"/>
                <a:cs typeface="Arial" panose="020B0604020202020204" pitchFamily="34" charset="0"/>
              </a:rPr>
              <a:t> Colombo </a:t>
            </a:r>
            <a:r>
              <a:rPr lang="es-ES" sz="1500" dirty="0">
                <a:latin typeface="Arial" panose="020B0604020202020204" pitchFamily="34" charset="0"/>
                <a:cs typeface="Arial" panose="020B0604020202020204" pitchFamily="34" charset="0"/>
              </a:rPr>
              <a:t>llegó a la isla de </a:t>
            </a:r>
            <a:r>
              <a:rPr lang="es-ES" sz="1500" dirty="0" err="1" smtClean="0">
                <a:latin typeface="Arial" panose="020B0604020202020204" pitchFamily="34" charset="0"/>
                <a:cs typeface="Arial" panose="020B0604020202020204" pitchFamily="34" charset="0"/>
              </a:rPr>
              <a:t>Hispaniola</a:t>
            </a:r>
            <a:r>
              <a:rPr lang="es-ES" sz="1500" dirty="0" smtClean="0">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(isla de São Domingos) en 1492. En 1496, los españoles fundaron São Domingo, la primera colonia europea permanente en las Américas y, en unas pocas décadas, la mayoría de los indios caribeños y taínos habían </a:t>
            </a:r>
            <a:r>
              <a:rPr lang="es-ES" sz="1500" dirty="0" smtClean="0">
                <a:latin typeface="Arial" panose="020B0604020202020204" pitchFamily="34" charset="0"/>
                <a:cs typeface="Arial" panose="020B0604020202020204" pitchFamily="34" charset="0"/>
              </a:rPr>
              <a:t>muerto, </a:t>
            </a:r>
            <a:r>
              <a:rPr lang="es-ES" sz="1500" dirty="0">
                <a:latin typeface="Arial" panose="020B0604020202020204" pitchFamily="34" charset="0"/>
                <a:cs typeface="Arial" panose="020B0604020202020204" pitchFamily="34" charset="0"/>
              </a:rPr>
              <a:t>y luego los españoles comenzaron a traer esclavos de África.</a:t>
            </a:r>
          </a:p>
          <a:p>
            <a:pPr marL="0" indent="182563" algn="just">
              <a:buNone/>
            </a:pPr>
            <a:r>
              <a:rPr lang="es-ES" sz="1500" dirty="0">
                <a:latin typeface="Arial" panose="020B0604020202020204" pitchFamily="34" charset="0"/>
                <a:cs typeface="Arial" panose="020B0604020202020204" pitchFamily="34" charset="0"/>
              </a:rPr>
              <a:t>Los franceses tomaron posesión de la isla </a:t>
            </a:r>
            <a:r>
              <a:rPr lang="es-ES" sz="1500" dirty="0" err="1" smtClean="0">
                <a:latin typeface="Arial" panose="020B0604020202020204" pitchFamily="34" charset="0"/>
                <a:cs typeface="Arial" panose="020B0604020202020204" pitchFamily="34" charset="0"/>
              </a:rPr>
              <a:t>Hispaniola</a:t>
            </a:r>
            <a:r>
              <a:rPr lang="es-ES" sz="1500" dirty="0" smtClean="0">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en 1795 y Haití se independizó de Francia en 1804. España recuperó el control del este de la isla, pero los dominicanos declararon su independencia en 1821 y poco después el país fue invadido por los haitianos.</a:t>
            </a:r>
          </a:p>
          <a:p>
            <a:pPr marL="0" indent="182563" algn="just">
              <a:buNone/>
            </a:pPr>
            <a:r>
              <a:rPr lang="es-ES" sz="1500" dirty="0">
                <a:latin typeface="Arial" panose="020B0604020202020204" pitchFamily="34" charset="0"/>
                <a:cs typeface="Arial" panose="020B0604020202020204" pitchFamily="34" charset="0"/>
              </a:rPr>
              <a:t>La República Dominicana se independizó de Haití en 1844 y desde entonces hasta ahora, ha habido algunas democracias y dictaduras, alternativamente, y los presidentes más recientes han prometido luchar contra la corrupción gubernamental, que fue un aspecto negativo que afectó a economía de R. Dominicana.</a:t>
            </a:r>
            <a:endParaRPr lang="pt-PT" sz="1500" dirty="0">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2"/>
          <a:stretch>
            <a:fillRect/>
          </a:stretch>
        </p:blipFill>
        <p:spPr>
          <a:xfrm>
            <a:off x="1775018" y="3866123"/>
            <a:ext cx="2068537" cy="2502930"/>
          </a:xfrm>
          <a:prstGeom prst="rect">
            <a:avLst/>
          </a:prstGeom>
        </p:spPr>
      </p:pic>
      <p:pic>
        <p:nvPicPr>
          <p:cNvPr id="7" name="Imagem 6"/>
          <p:cNvPicPr>
            <a:picLocks noChangeAspect="1"/>
          </p:cNvPicPr>
          <p:nvPr/>
        </p:nvPicPr>
        <p:blipFill>
          <a:blip r:embed="rId3"/>
          <a:stretch>
            <a:fillRect/>
          </a:stretch>
        </p:blipFill>
        <p:spPr>
          <a:xfrm>
            <a:off x="7369418" y="4021919"/>
            <a:ext cx="3223553" cy="2183225"/>
          </a:xfrm>
          <a:prstGeom prst="rect">
            <a:avLst/>
          </a:prstGeom>
        </p:spPr>
      </p:pic>
    </p:spTree>
    <p:extLst>
      <p:ext uri="{BB962C8B-B14F-4D97-AF65-F5344CB8AC3E}">
        <p14:creationId xmlns:p14="http://schemas.microsoft.com/office/powerpoint/2010/main" val="3061438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56763" y="238905"/>
            <a:ext cx="3413051" cy="760228"/>
          </a:xfrm>
        </p:spPr>
        <p:txBody>
          <a:bodyPr>
            <a:normAutofit/>
          </a:bodyPr>
          <a:lstStyle/>
          <a:p>
            <a:r>
              <a:rPr lang="pt-PT" dirty="0" smtClean="0"/>
              <a:t>Geografia</a:t>
            </a:r>
            <a:endParaRPr lang="pt-PT" dirty="0"/>
          </a:p>
        </p:txBody>
      </p:sp>
      <p:sp>
        <p:nvSpPr>
          <p:cNvPr id="3" name="Marcador de Posição de Conteúdo 2"/>
          <p:cNvSpPr>
            <a:spLocks noGrp="1"/>
          </p:cNvSpPr>
          <p:nvPr>
            <p:ph idx="1"/>
          </p:nvPr>
        </p:nvSpPr>
        <p:spPr>
          <a:xfrm>
            <a:off x="991771" y="1055731"/>
            <a:ext cx="9601200" cy="3581400"/>
          </a:xfrm>
        </p:spPr>
        <p:txBody>
          <a:bodyPr>
            <a:normAutofit/>
          </a:bodyPr>
          <a:lstStyle/>
          <a:p>
            <a:pPr marL="0" indent="182563" algn="just">
              <a:buNone/>
            </a:pPr>
            <a:r>
              <a:rPr lang="es-ES" sz="1500" dirty="0">
                <a:latin typeface="Arial" panose="020B0604020202020204" pitchFamily="34" charset="0"/>
                <a:cs typeface="Arial" panose="020B0604020202020204" pitchFamily="34" charset="0"/>
              </a:rPr>
              <a:t>La isla tiene valles fértiles, zonas desérticas y cuatro cadenas montañosas y el país tiene un clima tropical, con temperaturas cálidas durante todo el año.</a:t>
            </a:r>
          </a:p>
          <a:p>
            <a:pPr marL="0" indent="182563" algn="just">
              <a:buNone/>
            </a:pPr>
            <a:r>
              <a:rPr lang="es-ES" sz="1500" dirty="0">
                <a:latin typeface="Arial" panose="020B0604020202020204" pitchFamily="34" charset="0"/>
                <a:cs typeface="Arial" panose="020B0604020202020204" pitchFamily="34" charset="0"/>
              </a:rPr>
              <a:t>El pico Duarte, a 3.175 metros, es la montaña más alta de las Indias Occidentales. Las palmeras reales son un ejemplo de las </a:t>
            </a:r>
            <a:r>
              <a:rPr lang="es-ES" sz="1500" dirty="0" smtClean="0">
                <a:latin typeface="Arial" panose="020B0604020202020204" pitchFamily="34" charset="0"/>
                <a:cs typeface="Arial" panose="020B0604020202020204" pitchFamily="34" charset="0"/>
              </a:rPr>
              <a:t>6.000 </a:t>
            </a:r>
            <a:r>
              <a:rPr lang="es-ES" sz="1500" dirty="0">
                <a:latin typeface="Arial" panose="020B0604020202020204" pitchFamily="34" charset="0"/>
                <a:cs typeface="Arial" panose="020B0604020202020204" pitchFamily="34" charset="0"/>
              </a:rPr>
              <a:t>especies de flora que crecen en toda la República Dominicana y en las áreas más húmedas existe la presencia de bosques tropicales. R. Dominicana tiene alrededor de </a:t>
            </a:r>
            <a:r>
              <a:rPr lang="es-ES" sz="1500" dirty="0" smtClean="0">
                <a:latin typeface="Arial" panose="020B0604020202020204" pitchFamily="34" charset="0"/>
                <a:cs typeface="Arial" panose="020B0604020202020204" pitchFamily="34" charset="0"/>
              </a:rPr>
              <a:t>7.000 </a:t>
            </a:r>
            <a:r>
              <a:rPr lang="es-ES" sz="1500" dirty="0">
                <a:latin typeface="Arial" panose="020B0604020202020204" pitchFamily="34" charset="0"/>
                <a:cs typeface="Arial" panose="020B0604020202020204" pitchFamily="34" charset="0"/>
              </a:rPr>
              <a:t>especies de fauna, incluidos animales salvajes como el caimán, la gran variedad de aves y la gran cantidad de especies marinas.</a:t>
            </a:r>
            <a:endParaRPr lang="pt-PT" sz="15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552564" y="3524681"/>
            <a:ext cx="3513531" cy="2338095"/>
          </a:xfrm>
          <a:prstGeom prst="rect">
            <a:avLst/>
          </a:prstGeom>
        </p:spPr>
      </p:pic>
      <p:pic>
        <p:nvPicPr>
          <p:cNvPr id="5" name="Imagem 4"/>
          <p:cNvPicPr>
            <a:picLocks noChangeAspect="1"/>
          </p:cNvPicPr>
          <p:nvPr/>
        </p:nvPicPr>
        <p:blipFill rotWithShape="1">
          <a:blip r:embed="rId3"/>
          <a:srcRect l="27367" t="42548" r="60956" b="39760"/>
          <a:stretch/>
        </p:blipFill>
        <p:spPr>
          <a:xfrm>
            <a:off x="4767248" y="3571763"/>
            <a:ext cx="2634177" cy="2243930"/>
          </a:xfrm>
          <a:prstGeom prst="rect">
            <a:avLst/>
          </a:prstGeom>
        </p:spPr>
      </p:pic>
      <p:pic>
        <p:nvPicPr>
          <p:cNvPr id="6" name="Imagem 5"/>
          <p:cNvPicPr>
            <a:picLocks noChangeAspect="1"/>
          </p:cNvPicPr>
          <p:nvPr/>
        </p:nvPicPr>
        <p:blipFill rotWithShape="1">
          <a:blip r:embed="rId4"/>
          <a:srcRect l="24771" t="42356" r="53172" b="31491"/>
          <a:stretch/>
        </p:blipFill>
        <p:spPr>
          <a:xfrm>
            <a:off x="8102578" y="3509601"/>
            <a:ext cx="3552379" cy="2368253"/>
          </a:xfrm>
          <a:prstGeom prst="rect">
            <a:avLst/>
          </a:prstGeom>
        </p:spPr>
      </p:pic>
    </p:spTree>
    <p:extLst>
      <p:ext uri="{BB962C8B-B14F-4D97-AF65-F5344CB8AC3E}">
        <p14:creationId xmlns:p14="http://schemas.microsoft.com/office/powerpoint/2010/main" val="3167607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02455" y="239152"/>
            <a:ext cx="4325816" cy="720970"/>
          </a:xfrm>
        </p:spPr>
        <p:txBody>
          <a:bodyPr/>
          <a:lstStyle/>
          <a:p>
            <a:r>
              <a:rPr lang="pt-PT" dirty="0"/>
              <a:t>Deportes y </a:t>
            </a:r>
            <a:r>
              <a:rPr lang="pt-PT" dirty="0" err="1"/>
              <a:t>Ocio</a:t>
            </a:r>
            <a:endParaRPr lang="pt-PT" dirty="0"/>
          </a:p>
        </p:txBody>
      </p:sp>
      <p:sp>
        <p:nvSpPr>
          <p:cNvPr id="3" name="Marcador de Posição de Conteúdo 2"/>
          <p:cNvSpPr>
            <a:spLocks noGrp="1"/>
          </p:cNvSpPr>
          <p:nvPr>
            <p:ph idx="1"/>
          </p:nvPr>
        </p:nvSpPr>
        <p:spPr>
          <a:xfrm>
            <a:off x="1223888" y="1599362"/>
            <a:ext cx="9059593" cy="3493143"/>
          </a:xfrm>
        </p:spPr>
        <p:txBody>
          <a:bodyPr numCol="3">
            <a:noAutofit/>
          </a:bodyPr>
          <a:lstStyle/>
          <a:p>
            <a:pPr marL="0" indent="0" algn="just">
              <a:spcBef>
                <a:spcPts val="0"/>
              </a:spcBef>
              <a:buNone/>
            </a:pPr>
            <a:r>
              <a:rPr lang="pt-PT" sz="1500" b="1" u="sng" dirty="0">
                <a:latin typeface="Arial" panose="020B0604020202020204" pitchFamily="34" charset="0"/>
                <a:cs typeface="Arial" panose="020B0604020202020204" pitchFamily="34" charset="0"/>
              </a:rPr>
              <a:t>Deportes</a:t>
            </a:r>
            <a:r>
              <a:rPr lang="pt-PT" sz="1500" b="1" u="sng" dirty="0" smtClean="0">
                <a:latin typeface="Arial" panose="020B0604020202020204" pitchFamily="34" charset="0"/>
                <a:cs typeface="Arial" panose="020B0604020202020204" pitchFamily="34" charset="0"/>
              </a:rPr>
              <a:t>:</a:t>
            </a:r>
            <a:endParaRPr lang="pt-PT" sz="1500" b="1" u="sng"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a:t>
            </a:r>
            <a:r>
              <a:rPr lang="pt-PT" sz="1500" dirty="0" smtClean="0">
                <a:latin typeface="Arial" panose="020B0604020202020204" pitchFamily="34" charset="0"/>
                <a:cs typeface="Arial" panose="020B0604020202020204" pitchFamily="34" charset="0"/>
              </a:rPr>
              <a:t>Golf;</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Surf + </a:t>
            </a:r>
            <a:r>
              <a:rPr lang="pt-PT" sz="1500" dirty="0" err="1" smtClean="0">
                <a:latin typeface="Arial" panose="020B0604020202020204" pitchFamily="34" charset="0"/>
                <a:cs typeface="Arial" panose="020B0604020202020204" pitchFamily="34" charset="0"/>
              </a:rPr>
              <a:t>Kitesurf</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a:t>
            </a:r>
            <a:r>
              <a:rPr lang="pt-PT" sz="1500" dirty="0" err="1" smtClean="0">
                <a:latin typeface="Arial" panose="020B0604020202020204" pitchFamily="34" charset="0"/>
                <a:cs typeface="Arial" panose="020B0604020202020204" pitchFamily="34" charset="0"/>
              </a:rPr>
              <a:t>Buceo</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smtClean="0">
                <a:latin typeface="Arial" panose="020B0604020202020204" pitchFamily="34" charset="0"/>
                <a:cs typeface="Arial" panose="020B0604020202020204" pitchFamily="34" charset="0"/>
              </a:rPr>
              <a:t>• </a:t>
            </a:r>
            <a:r>
              <a:rPr lang="pt-PT" sz="1500" dirty="0" err="1" smtClean="0">
                <a:latin typeface="Arial" panose="020B0604020202020204" pitchFamily="34" charset="0"/>
                <a:cs typeface="Arial" panose="020B0604020202020204" pitchFamily="34" charset="0"/>
              </a:rPr>
              <a:t>Tirolés</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smtClean="0">
                <a:latin typeface="Arial" panose="020B0604020202020204" pitchFamily="34" charset="0"/>
                <a:cs typeface="Arial" panose="020B0604020202020204" pitchFamily="34" charset="0"/>
              </a:rPr>
              <a:t>• Pescar;</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a:t>
            </a:r>
            <a:r>
              <a:rPr lang="pt-PT" sz="1500" dirty="0" err="1" smtClean="0">
                <a:latin typeface="Arial" panose="020B0604020202020204" pitchFamily="34" charset="0"/>
                <a:cs typeface="Arial" panose="020B0604020202020204" pitchFamily="34" charset="0"/>
              </a:rPr>
              <a:t>Senderismo</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Safaris </a:t>
            </a:r>
            <a:r>
              <a:rPr lang="pt-PT" sz="1500" dirty="0" err="1">
                <a:latin typeface="Arial" panose="020B0604020202020204" pitchFamily="34" charset="0"/>
                <a:cs typeface="Arial" panose="020B0604020202020204" pitchFamily="34" charset="0"/>
              </a:rPr>
              <a:t>en</a:t>
            </a:r>
            <a:r>
              <a:rPr lang="pt-PT" sz="1500" dirty="0">
                <a:latin typeface="Arial" panose="020B0604020202020204" pitchFamily="34" charset="0"/>
                <a:cs typeface="Arial" panose="020B0604020202020204" pitchFamily="34" charset="0"/>
              </a:rPr>
              <a:t> el </a:t>
            </a:r>
            <a:r>
              <a:rPr lang="pt-PT" sz="1500" dirty="0" smtClean="0">
                <a:latin typeface="Arial" panose="020B0604020202020204" pitchFamily="34" charset="0"/>
                <a:cs typeface="Arial" panose="020B0604020202020204" pitchFamily="34" charset="0"/>
              </a:rPr>
              <a:t>interior;</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a:t>
            </a:r>
            <a:r>
              <a:rPr lang="pt-PT" sz="1500" dirty="0" err="1" smtClean="0">
                <a:latin typeface="Arial" panose="020B0604020202020204" pitchFamily="34" charset="0"/>
                <a:cs typeface="Arial" panose="020B0604020202020204" pitchFamily="34" charset="0"/>
              </a:rPr>
              <a:t>Exploración</a:t>
            </a:r>
            <a:r>
              <a:rPr lang="pt-PT" sz="1500" dirty="0" smtClean="0">
                <a:latin typeface="Arial" panose="020B0604020202020204" pitchFamily="34" charset="0"/>
                <a:cs typeface="Arial" panose="020B0604020202020204" pitchFamily="34" charset="0"/>
              </a:rPr>
              <a:t> </a:t>
            </a:r>
            <a:r>
              <a:rPr lang="pt-PT" sz="1500" dirty="0">
                <a:latin typeface="Arial" panose="020B0604020202020204" pitchFamily="34" charset="0"/>
                <a:cs typeface="Arial" panose="020B0604020202020204" pitchFamily="34" charset="0"/>
              </a:rPr>
              <a:t>de </a:t>
            </a:r>
            <a:r>
              <a:rPr lang="pt-PT" sz="1500" dirty="0" err="1" smtClean="0">
                <a:latin typeface="Arial" panose="020B0604020202020204" pitchFamily="34" charset="0"/>
                <a:cs typeface="Arial" panose="020B0604020202020204" pitchFamily="34" charset="0"/>
              </a:rPr>
              <a:t>cuevas</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a:t>
            </a:r>
            <a:r>
              <a:rPr lang="pt-PT" sz="1500" dirty="0" err="1">
                <a:latin typeface="Arial" panose="020B0604020202020204" pitchFamily="34" charset="0"/>
                <a:cs typeface="Arial" panose="020B0604020202020204" pitchFamily="34" charset="0"/>
              </a:rPr>
              <a:t>Canotaje</a:t>
            </a:r>
            <a:r>
              <a:rPr lang="pt-PT" sz="1500" dirty="0">
                <a:latin typeface="Arial" panose="020B0604020202020204" pitchFamily="34" charset="0"/>
                <a:cs typeface="Arial" panose="020B0604020202020204" pitchFamily="34" charset="0"/>
              </a:rPr>
              <a:t> + </a:t>
            </a:r>
            <a:r>
              <a:rPr lang="pt-PT" sz="1500" dirty="0" smtClean="0">
                <a:latin typeface="Arial" panose="020B0604020202020204" pitchFamily="34" charset="0"/>
                <a:cs typeface="Arial" panose="020B0604020202020204" pitchFamily="34" charset="0"/>
              </a:rPr>
              <a:t>rappel;</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Bicicleta de </a:t>
            </a:r>
            <a:r>
              <a:rPr lang="pt-PT" sz="1500" dirty="0" err="1" smtClean="0">
                <a:latin typeface="Arial" panose="020B0604020202020204" pitchFamily="34" charset="0"/>
                <a:cs typeface="Arial" panose="020B0604020202020204" pitchFamily="34" charset="0"/>
              </a:rPr>
              <a:t>montaña</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a:t>
            </a:r>
            <a:r>
              <a:rPr lang="pt-PT" sz="1500" dirty="0" smtClean="0">
                <a:latin typeface="Arial" panose="020B0604020202020204" pitchFamily="34" charset="0"/>
                <a:cs typeface="Arial" panose="020B0604020202020204" pitchFamily="34" charset="0"/>
              </a:rPr>
              <a:t>Parapente;</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a:t>
            </a:r>
            <a:r>
              <a:rPr lang="pt-PT" sz="1500" dirty="0" err="1" smtClean="0">
                <a:latin typeface="Arial" panose="020B0604020202020204" pitchFamily="34" charset="0"/>
                <a:cs typeface="Arial" panose="020B0604020202020204" pitchFamily="34" charset="0"/>
              </a:rPr>
              <a:t>Paseos</a:t>
            </a:r>
            <a:r>
              <a:rPr lang="pt-PT" sz="1500" dirty="0" smtClean="0">
                <a:latin typeface="Arial" panose="020B0604020202020204" pitchFamily="34" charset="0"/>
                <a:cs typeface="Arial" panose="020B0604020202020204" pitchFamily="34" charset="0"/>
              </a:rPr>
              <a:t> </a:t>
            </a:r>
            <a:r>
              <a:rPr lang="pt-PT" sz="1500" dirty="0">
                <a:latin typeface="Arial" panose="020B0604020202020204" pitchFamily="34" charset="0"/>
                <a:cs typeface="Arial" panose="020B0604020202020204" pitchFamily="34" charset="0"/>
              </a:rPr>
              <a:t>a </a:t>
            </a:r>
            <a:r>
              <a:rPr lang="pt-PT" sz="1500" dirty="0" err="1" smtClean="0">
                <a:latin typeface="Arial" panose="020B0604020202020204" pitchFamily="34" charset="0"/>
                <a:cs typeface="Arial" panose="020B0604020202020204" pitchFamily="34" charset="0"/>
              </a:rPr>
              <a:t>caballo</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a:spcBef>
                <a:spcPts val="0"/>
              </a:spcBef>
              <a:buNone/>
            </a:pPr>
            <a:r>
              <a:rPr lang="pt-PT" sz="1500" dirty="0">
                <a:latin typeface="Arial" panose="020B0604020202020204" pitchFamily="34" charset="0"/>
                <a:cs typeface="Arial" panose="020B0604020202020204" pitchFamily="34" charset="0"/>
              </a:rPr>
              <a:t>• </a:t>
            </a:r>
            <a:r>
              <a:rPr lang="pt-PT" sz="1500" dirty="0" err="1" smtClean="0">
                <a:latin typeface="Arial" panose="020B0604020202020204" pitchFamily="34" charset="0"/>
                <a:cs typeface="Arial" panose="020B0604020202020204" pitchFamily="34" charset="0"/>
              </a:rPr>
              <a:t>Canotaje</a:t>
            </a:r>
            <a:r>
              <a:rPr lang="pt-PT" sz="1500" dirty="0" smtClean="0">
                <a:latin typeface="Arial" panose="020B0604020202020204" pitchFamily="34" charset="0"/>
                <a:cs typeface="Arial" panose="020B0604020202020204" pitchFamily="34" charset="0"/>
              </a:rPr>
              <a:t>.</a:t>
            </a:r>
          </a:p>
          <a:p>
            <a:pPr marL="0" indent="0" algn="just" defTabSz="830263">
              <a:spcBef>
                <a:spcPts val="0"/>
              </a:spcBef>
              <a:buNone/>
              <a:tabLst>
                <a:tab pos="3403600" algn="l"/>
              </a:tabLst>
            </a:pPr>
            <a:r>
              <a:rPr lang="pt-PT" sz="1500" b="1" u="sng" dirty="0" err="1" smtClean="0">
                <a:latin typeface="Arial" panose="020B0604020202020204" pitchFamily="34" charset="0"/>
                <a:cs typeface="Arial" panose="020B0604020202020204" pitchFamily="34" charset="0"/>
              </a:rPr>
              <a:t>Ocio</a:t>
            </a:r>
            <a:r>
              <a:rPr lang="pt-PT" sz="1500" b="1" u="sng" dirty="0" smtClean="0">
                <a:latin typeface="Arial" panose="020B0604020202020204" pitchFamily="34" charset="0"/>
                <a:cs typeface="Arial" panose="020B0604020202020204" pitchFamily="34" charset="0"/>
              </a:rPr>
              <a:t>:</a:t>
            </a:r>
            <a:endParaRPr lang="pt-PT" sz="1500" b="1" u="sng" dirty="0">
              <a:latin typeface="Arial" panose="020B0604020202020204" pitchFamily="34" charset="0"/>
              <a:cs typeface="Arial" panose="020B0604020202020204" pitchFamily="34" charset="0"/>
            </a:endParaRPr>
          </a:p>
          <a:p>
            <a:pPr marL="84138" indent="0" algn="just" defTabSz="830263">
              <a:spcBef>
                <a:spcPts val="0"/>
              </a:spcBef>
              <a:buNone/>
              <a:tabLst>
                <a:tab pos="3403600" algn="l"/>
              </a:tabLst>
            </a:pPr>
            <a:r>
              <a:rPr lang="pt-PT" sz="1500" dirty="0">
                <a:latin typeface="Arial" panose="020B0604020202020204" pitchFamily="34" charset="0"/>
                <a:cs typeface="Arial" panose="020B0604020202020204" pitchFamily="34" charset="0"/>
              </a:rPr>
              <a:t>• </a:t>
            </a:r>
            <a:r>
              <a:rPr lang="pt-PT" sz="1500" dirty="0" smtClean="0">
                <a:latin typeface="Arial" panose="020B0604020202020204" pitchFamily="34" charset="0"/>
                <a:cs typeface="Arial" panose="020B0604020202020204" pitchFamily="34" charset="0"/>
              </a:rPr>
              <a:t>Compras;</a:t>
            </a:r>
            <a:endParaRPr lang="pt-PT" sz="1500" dirty="0">
              <a:latin typeface="Arial" panose="020B0604020202020204" pitchFamily="34" charset="0"/>
              <a:cs typeface="Arial" panose="020B0604020202020204" pitchFamily="34" charset="0"/>
            </a:endParaRPr>
          </a:p>
          <a:p>
            <a:pPr marL="84138" indent="0" algn="just" defTabSz="830263">
              <a:spcBef>
                <a:spcPts val="0"/>
              </a:spcBef>
              <a:buNone/>
              <a:tabLst>
                <a:tab pos="3403600" algn="l"/>
              </a:tabLst>
            </a:pPr>
            <a:r>
              <a:rPr lang="pt-PT" sz="1500" dirty="0">
                <a:latin typeface="Arial" panose="020B0604020202020204" pitchFamily="34" charset="0"/>
                <a:cs typeface="Arial" panose="020B0604020202020204" pitchFamily="34" charset="0"/>
              </a:rPr>
              <a:t>• Parques de </a:t>
            </a:r>
            <a:r>
              <a:rPr lang="pt-PT" sz="1500" dirty="0" err="1" smtClean="0">
                <a:latin typeface="Arial" panose="020B0604020202020204" pitchFamily="34" charset="0"/>
                <a:cs typeface="Arial" panose="020B0604020202020204" pitchFamily="34" charset="0"/>
              </a:rPr>
              <a:t>recreación</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defTabSz="830263">
              <a:spcBef>
                <a:spcPts val="0"/>
              </a:spcBef>
              <a:buNone/>
              <a:tabLst>
                <a:tab pos="3403600" algn="l"/>
              </a:tabLst>
            </a:pPr>
            <a:r>
              <a:rPr lang="pt-PT" sz="1500" dirty="0">
                <a:latin typeface="Arial" panose="020B0604020202020204" pitchFamily="34" charset="0"/>
                <a:cs typeface="Arial" panose="020B0604020202020204" pitchFamily="34" charset="0"/>
              </a:rPr>
              <a:t>• Parques </a:t>
            </a:r>
            <a:r>
              <a:rPr lang="pt-PT" sz="1500" dirty="0" smtClean="0">
                <a:latin typeface="Arial" panose="020B0604020202020204" pitchFamily="34" charset="0"/>
                <a:cs typeface="Arial" panose="020B0604020202020204" pitchFamily="34" charset="0"/>
              </a:rPr>
              <a:t>urbanos;</a:t>
            </a:r>
            <a:endParaRPr lang="pt-PT" sz="1500" dirty="0">
              <a:latin typeface="Arial" panose="020B0604020202020204" pitchFamily="34" charset="0"/>
              <a:cs typeface="Arial" panose="020B0604020202020204" pitchFamily="34" charset="0"/>
            </a:endParaRPr>
          </a:p>
          <a:p>
            <a:pPr marL="84138" indent="0" algn="just" defTabSz="830263">
              <a:spcBef>
                <a:spcPts val="0"/>
              </a:spcBef>
              <a:buNone/>
              <a:tabLst>
                <a:tab pos="3403600" algn="l"/>
              </a:tabLst>
            </a:pPr>
            <a:r>
              <a:rPr lang="pt-PT" sz="1500" dirty="0">
                <a:latin typeface="Arial" panose="020B0604020202020204" pitchFamily="34" charset="0"/>
                <a:cs typeface="Arial" panose="020B0604020202020204" pitchFamily="34" charset="0"/>
              </a:rPr>
              <a:t>• Música + vida </a:t>
            </a:r>
            <a:r>
              <a:rPr lang="pt-PT" sz="1500" dirty="0" err="1" smtClean="0">
                <a:latin typeface="Arial" panose="020B0604020202020204" pitchFamily="34" charset="0"/>
                <a:cs typeface="Arial" panose="020B0604020202020204" pitchFamily="34" charset="0"/>
              </a:rPr>
              <a:t>nocturna</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a:p>
            <a:pPr marL="84138" indent="0" algn="just" defTabSz="830263">
              <a:spcBef>
                <a:spcPts val="0"/>
              </a:spcBef>
              <a:buNone/>
              <a:tabLst>
                <a:tab pos="3403600" algn="l"/>
              </a:tabLst>
            </a:pPr>
            <a:r>
              <a:rPr lang="pt-PT" sz="1500" dirty="0">
                <a:latin typeface="Arial" panose="020B0604020202020204" pitchFamily="34" charset="0"/>
                <a:cs typeface="Arial" panose="020B0604020202020204" pitchFamily="34" charset="0"/>
              </a:rPr>
              <a:t>• C</a:t>
            </a:r>
            <a:r>
              <a:rPr lang="pt-PT" sz="1500" dirty="0" smtClean="0">
                <a:latin typeface="Arial" panose="020B0604020202020204" pitchFamily="34" charset="0"/>
                <a:cs typeface="Arial" panose="020B0604020202020204" pitchFamily="34" charset="0"/>
              </a:rPr>
              <a:t>asinos;</a:t>
            </a:r>
            <a:endParaRPr lang="pt-PT" sz="1500" dirty="0">
              <a:latin typeface="Arial" panose="020B0604020202020204" pitchFamily="34" charset="0"/>
              <a:cs typeface="Arial" panose="020B0604020202020204" pitchFamily="34" charset="0"/>
            </a:endParaRPr>
          </a:p>
          <a:p>
            <a:pPr marL="84138" indent="0" algn="just" defTabSz="830263">
              <a:spcBef>
                <a:spcPts val="0"/>
              </a:spcBef>
              <a:buNone/>
              <a:tabLst>
                <a:tab pos="3403600" algn="l"/>
              </a:tabLst>
            </a:pPr>
            <a:r>
              <a:rPr lang="pt-PT" sz="1500" dirty="0">
                <a:latin typeface="Arial" panose="020B0604020202020204" pitchFamily="34" charset="0"/>
                <a:cs typeface="Arial" panose="020B0604020202020204" pitchFamily="34" charset="0"/>
              </a:rPr>
              <a:t>• </a:t>
            </a:r>
            <a:r>
              <a:rPr lang="pt-PT" sz="1500" dirty="0" smtClean="0">
                <a:latin typeface="Arial" panose="020B0604020202020204" pitchFamily="34" charset="0"/>
                <a:cs typeface="Arial" panose="020B0604020202020204" pitchFamily="34" charset="0"/>
              </a:rPr>
              <a:t>Marinas.</a:t>
            </a:r>
          </a:p>
          <a:p>
            <a:pPr marL="84138" indent="0" algn="just">
              <a:spcBef>
                <a:spcPts val="0"/>
              </a:spcBef>
              <a:buNone/>
            </a:pPr>
            <a:endParaRPr lang="pt-PT" sz="1500" dirty="0" smtClean="0">
              <a:latin typeface="Arial" panose="020B0604020202020204" pitchFamily="34" charset="0"/>
              <a:cs typeface="Arial" panose="020B0604020202020204" pitchFamily="34" charset="0"/>
            </a:endParaRPr>
          </a:p>
          <a:p>
            <a:pPr marL="84138" indent="0" algn="just">
              <a:spcBef>
                <a:spcPts val="0"/>
              </a:spcBef>
              <a:buNone/>
            </a:pPr>
            <a:endParaRPr lang="pt-PT" sz="1500" dirty="0">
              <a:latin typeface="Arial" panose="020B0604020202020204" pitchFamily="34" charset="0"/>
              <a:cs typeface="Arial" panose="020B0604020202020204" pitchFamily="34" charset="0"/>
            </a:endParaRPr>
          </a:p>
          <a:p>
            <a:pPr marL="84138" indent="0" algn="just">
              <a:spcBef>
                <a:spcPts val="0"/>
              </a:spcBef>
              <a:buNone/>
            </a:pPr>
            <a:endParaRPr lang="pt-PT" sz="1500" dirty="0" smtClean="0">
              <a:latin typeface="Arial" panose="020B0604020202020204" pitchFamily="34" charset="0"/>
              <a:cs typeface="Arial" panose="020B0604020202020204" pitchFamily="34" charset="0"/>
            </a:endParaRPr>
          </a:p>
          <a:p>
            <a:pPr marL="84138" indent="0" algn="just">
              <a:spcBef>
                <a:spcPts val="0"/>
              </a:spcBef>
              <a:buNone/>
            </a:pPr>
            <a:endParaRPr lang="pt-PT" sz="1500" dirty="0">
              <a:latin typeface="Arial" panose="020B0604020202020204" pitchFamily="34" charset="0"/>
              <a:cs typeface="Arial" panose="020B0604020202020204" pitchFamily="34" charset="0"/>
            </a:endParaRPr>
          </a:p>
          <a:p>
            <a:pPr marL="84138" indent="0" algn="just">
              <a:spcBef>
                <a:spcPts val="0"/>
              </a:spcBef>
              <a:buNone/>
            </a:pPr>
            <a:endParaRPr lang="pt-PT" sz="1500" dirty="0" smtClean="0">
              <a:latin typeface="Arial" panose="020B0604020202020204" pitchFamily="34" charset="0"/>
              <a:cs typeface="Arial" panose="020B0604020202020204" pitchFamily="34" charset="0"/>
            </a:endParaRPr>
          </a:p>
          <a:p>
            <a:pPr marL="84138" indent="0" algn="just">
              <a:spcBef>
                <a:spcPts val="0"/>
              </a:spcBef>
              <a:buNone/>
            </a:pPr>
            <a:endParaRPr lang="pt-PT" sz="1500" dirty="0">
              <a:latin typeface="Arial" panose="020B0604020202020204" pitchFamily="34" charset="0"/>
              <a:cs typeface="Arial" panose="020B0604020202020204" pitchFamily="34" charset="0"/>
            </a:endParaRPr>
          </a:p>
          <a:p>
            <a:pPr marL="84138" indent="0" algn="just">
              <a:spcBef>
                <a:spcPts val="0"/>
              </a:spcBef>
              <a:buNone/>
            </a:pPr>
            <a:endParaRPr lang="pt-PT" sz="1500" dirty="0" smtClean="0">
              <a:latin typeface="Arial" panose="020B0604020202020204" pitchFamily="34" charset="0"/>
              <a:cs typeface="Arial" panose="020B0604020202020204" pitchFamily="34" charset="0"/>
            </a:endParaRPr>
          </a:p>
          <a:p>
            <a:pPr marL="0" indent="0" algn="just">
              <a:spcBef>
                <a:spcPts val="0"/>
              </a:spcBef>
              <a:buNone/>
            </a:pPr>
            <a:r>
              <a:rPr lang="pt-PT" sz="1500" b="1" u="sng" dirty="0" smtClean="0">
                <a:latin typeface="Arial" panose="020B0604020202020204" pitchFamily="34" charset="0"/>
                <a:cs typeface="Arial" panose="020B0604020202020204" pitchFamily="34" charset="0"/>
              </a:rPr>
              <a:t>Eventos</a:t>
            </a:r>
            <a:r>
              <a:rPr lang="pt-PT" sz="1500" b="1" u="sng" dirty="0">
                <a:latin typeface="Arial" panose="020B0604020202020204" pitchFamily="34" charset="0"/>
                <a:cs typeface="Arial" panose="020B0604020202020204" pitchFamily="34" charset="0"/>
              </a:rPr>
              <a:t>:</a:t>
            </a:r>
          </a:p>
          <a:p>
            <a:pPr marL="84138" indent="0" algn="just">
              <a:spcBef>
                <a:spcPts val="0"/>
              </a:spcBef>
              <a:buNone/>
            </a:pPr>
            <a:r>
              <a:rPr lang="pt-PT" sz="1500" dirty="0">
                <a:latin typeface="Arial" panose="020B0604020202020204" pitchFamily="34" charset="0"/>
                <a:cs typeface="Arial" panose="020B0604020202020204" pitchFamily="34" charset="0"/>
              </a:rPr>
              <a:t>• Eventos;</a:t>
            </a:r>
          </a:p>
          <a:p>
            <a:pPr marL="84138" indent="0" algn="just">
              <a:spcBef>
                <a:spcPts val="0"/>
              </a:spcBef>
              <a:buNone/>
            </a:pPr>
            <a:r>
              <a:rPr lang="pt-PT" sz="1500" dirty="0">
                <a:latin typeface="Arial" panose="020B0604020202020204" pitchFamily="34" charset="0"/>
                <a:cs typeface="Arial" panose="020B0604020202020204" pitchFamily="34" charset="0"/>
              </a:rPr>
              <a:t>• Arte + cultura;</a:t>
            </a:r>
          </a:p>
          <a:p>
            <a:pPr marL="84138" indent="0" algn="just">
              <a:spcBef>
                <a:spcPts val="0"/>
              </a:spcBef>
              <a:buNone/>
            </a:pPr>
            <a:r>
              <a:rPr lang="pt-PT" sz="1500" dirty="0">
                <a:latin typeface="Arial" panose="020B0604020202020204" pitchFamily="34" charset="0"/>
                <a:cs typeface="Arial" panose="020B0604020202020204" pitchFamily="34" charset="0"/>
              </a:rPr>
              <a:t>• Música + </a:t>
            </a:r>
            <a:r>
              <a:rPr lang="pt-PT" sz="1500" dirty="0" err="1">
                <a:latin typeface="Arial" panose="020B0604020202020204" pitchFamily="34" charset="0"/>
                <a:cs typeface="Arial" panose="020B0604020202020204" pitchFamily="34" charset="0"/>
              </a:rPr>
              <a:t>festivales</a:t>
            </a:r>
            <a:r>
              <a:rPr lang="pt-PT" sz="1500" dirty="0">
                <a:latin typeface="Arial" panose="020B0604020202020204" pitchFamily="34" charset="0"/>
                <a:cs typeface="Arial" panose="020B0604020202020204" pitchFamily="34" charset="0"/>
              </a:rPr>
              <a:t>;</a:t>
            </a:r>
          </a:p>
          <a:p>
            <a:pPr marL="84138" indent="0" algn="just">
              <a:spcBef>
                <a:spcPts val="0"/>
              </a:spcBef>
              <a:buNone/>
            </a:pPr>
            <a:r>
              <a:rPr lang="pt-PT" sz="1500" dirty="0">
                <a:latin typeface="Arial" panose="020B0604020202020204" pitchFamily="34" charset="0"/>
                <a:cs typeface="Arial" panose="020B0604020202020204" pitchFamily="34" charset="0"/>
              </a:rPr>
              <a:t>• Industria + Comercio;</a:t>
            </a:r>
          </a:p>
          <a:p>
            <a:pPr marL="84138" indent="0" algn="just">
              <a:spcBef>
                <a:spcPts val="0"/>
              </a:spcBef>
              <a:buNone/>
            </a:pPr>
            <a:r>
              <a:rPr lang="pt-PT" sz="1500" dirty="0">
                <a:latin typeface="Arial" panose="020B0604020202020204" pitchFamily="34" charset="0"/>
                <a:cs typeface="Arial" panose="020B0604020202020204" pitchFamily="34" charset="0"/>
              </a:rPr>
              <a:t>• Comida + bebidas;</a:t>
            </a:r>
          </a:p>
          <a:p>
            <a:pPr marL="84138" indent="0" algn="just">
              <a:spcBef>
                <a:spcPts val="0"/>
              </a:spcBef>
              <a:buNone/>
            </a:pPr>
            <a:r>
              <a:rPr lang="pt-PT" sz="1500" dirty="0">
                <a:latin typeface="Arial" panose="020B0604020202020204" pitchFamily="34" charset="0"/>
                <a:cs typeface="Arial" panose="020B0604020202020204" pitchFamily="34" charset="0"/>
              </a:rPr>
              <a:t>• Deportes;</a:t>
            </a:r>
          </a:p>
          <a:p>
            <a:pPr marL="84138" indent="0" algn="just">
              <a:spcBef>
                <a:spcPts val="0"/>
              </a:spcBef>
              <a:buNone/>
            </a:pPr>
            <a:r>
              <a:rPr lang="pt-PT" sz="1500" dirty="0">
                <a:latin typeface="Arial" panose="020B0604020202020204" pitchFamily="34" charset="0"/>
                <a:cs typeface="Arial" panose="020B0604020202020204" pitchFamily="34" charset="0"/>
              </a:rPr>
              <a:t>• Aventura + Ecoturismo</a:t>
            </a:r>
            <a:r>
              <a:rPr lang="pt-PT" sz="1500" dirty="0" smtClean="0">
                <a:latin typeface="Arial" panose="020B0604020202020204" pitchFamily="34" charset="0"/>
                <a:cs typeface="Arial" panose="020B0604020202020204" pitchFamily="34" charset="0"/>
              </a:rPr>
              <a:t>.</a:t>
            </a:r>
            <a:endParaRPr lang="pt-PT" sz="1500" dirty="0">
              <a:latin typeface="Arial" panose="020B0604020202020204" pitchFamily="34" charset="0"/>
              <a:cs typeface="Arial" panose="020B0604020202020204" pitchFamily="34" charset="0"/>
            </a:endParaRPr>
          </a:p>
        </p:txBody>
      </p:sp>
      <p:sp>
        <p:nvSpPr>
          <p:cNvPr id="4" name="CaixaDeTexto 3"/>
          <p:cNvSpPr txBox="1"/>
          <p:nvPr/>
        </p:nvSpPr>
        <p:spPr>
          <a:xfrm>
            <a:off x="988257" y="1005844"/>
            <a:ext cx="8183878" cy="323165"/>
          </a:xfrm>
          <a:prstGeom prst="rect">
            <a:avLst/>
          </a:prstGeom>
          <a:noFill/>
        </p:spPr>
        <p:txBody>
          <a:bodyPr wrap="square" rtlCol="0">
            <a:spAutoFit/>
          </a:bodyPr>
          <a:lstStyle/>
          <a:p>
            <a:pPr algn="just"/>
            <a:r>
              <a:rPr lang="es-ES" sz="1500" dirty="0">
                <a:latin typeface="Arial" panose="020B0604020202020204" pitchFamily="34" charset="0"/>
                <a:cs typeface="Arial" panose="020B0604020202020204" pitchFamily="34" charset="0"/>
              </a:rPr>
              <a:t>Hay innumerables deportes, actividades de </a:t>
            </a:r>
            <a:r>
              <a:rPr lang="es-ES" sz="1500" dirty="0" smtClean="0">
                <a:latin typeface="Arial" panose="020B0604020202020204" pitchFamily="34" charset="0"/>
                <a:cs typeface="Arial" panose="020B0604020202020204" pitchFamily="34" charset="0"/>
              </a:rPr>
              <a:t>ocio </a:t>
            </a:r>
            <a:r>
              <a:rPr lang="es-ES" sz="1500" dirty="0" smtClean="0">
                <a:latin typeface="Arial" panose="020B0604020202020204" pitchFamily="34" charset="0"/>
                <a:cs typeface="Arial" panose="020B0604020202020204" pitchFamily="34" charset="0"/>
              </a:rPr>
              <a:t>y aventuras en </a:t>
            </a:r>
            <a:r>
              <a:rPr lang="es-ES" sz="1500" dirty="0">
                <a:latin typeface="Arial" panose="020B0604020202020204" pitchFamily="34" charset="0"/>
                <a:cs typeface="Arial" panose="020B0604020202020204" pitchFamily="34" charset="0"/>
              </a:rPr>
              <a:t>R. Dominicana.</a:t>
            </a:r>
          </a:p>
        </p:txBody>
      </p:sp>
      <p:pic>
        <p:nvPicPr>
          <p:cNvPr id="5" name="Imagem 4"/>
          <p:cNvPicPr>
            <a:picLocks noChangeAspect="1"/>
          </p:cNvPicPr>
          <p:nvPr/>
        </p:nvPicPr>
        <p:blipFill rotWithShape="1">
          <a:blip r:embed="rId2"/>
          <a:srcRect l="26285" t="29279" r="60632" b="55144"/>
          <a:stretch/>
        </p:blipFill>
        <p:spPr>
          <a:xfrm>
            <a:off x="0" y="2661618"/>
            <a:ext cx="2606049" cy="1744544"/>
          </a:xfrm>
          <a:prstGeom prst="rect">
            <a:avLst/>
          </a:prstGeom>
        </p:spPr>
      </p:pic>
      <p:pic>
        <p:nvPicPr>
          <p:cNvPr id="6" name="Imagem 5"/>
          <p:cNvPicPr>
            <a:picLocks noChangeAspect="1"/>
          </p:cNvPicPr>
          <p:nvPr/>
        </p:nvPicPr>
        <p:blipFill rotWithShape="1">
          <a:blip r:embed="rId3"/>
          <a:srcRect l="25961" t="41010" r="60416" b="39567"/>
          <a:stretch/>
        </p:blipFill>
        <p:spPr>
          <a:xfrm>
            <a:off x="1737359" y="3816128"/>
            <a:ext cx="2398542" cy="1922643"/>
          </a:xfrm>
          <a:prstGeom prst="rect">
            <a:avLst/>
          </a:prstGeom>
        </p:spPr>
      </p:pic>
      <p:pic>
        <p:nvPicPr>
          <p:cNvPr id="7" name="Imagem 6"/>
          <p:cNvPicPr>
            <a:picLocks noChangeAspect="1"/>
          </p:cNvPicPr>
          <p:nvPr/>
        </p:nvPicPr>
        <p:blipFill rotWithShape="1">
          <a:blip r:embed="rId4"/>
          <a:srcRect l="25096" t="39087" r="59010" b="39567"/>
          <a:stretch/>
        </p:blipFill>
        <p:spPr>
          <a:xfrm>
            <a:off x="3418447" y="4857100"/>
            <a:ext cx="2335237" cy="1763342"/>
          </a:xfrm>
          <a:prstGeom prst="rect">
            <a:avLst/>
          </a:prstGeom>
        </p:spPr>
      </p:pic>
      <p:pic>
        <p:nvPicPr>
          <p:cNvPr id="8" name="Imagem 7"/>
          <p:cNvPicPr>
            <a:picLocks noChangeAspect="1"/>
          </p:cNvPicPr>
          <p:nvPr/>
        </p:nvPicPr>
        <p:blipFill rotWithShape="1">
          <a:blip r:embed="rId5"/>
          <a:srcRect l="26610" t="46586" r="61172" b="39568"/>
          <a:stretch/>
        </p:blipFill>
        <p:spPr>
          <a:xfrm>
            <a:off x="5488156" y="3713871"/>
            <a:ext cx="2305346" cy="1683694"/>
          </a:xfrm>
          <a:prstGeom prst="rect">
            <a:avLst/>
          </a:prstGeom>
        </p:spPr>
      </p:pic>
      <p:pic>
        <p:nvPicPr>
          <p:cNvPr id="9" name="Imagem 8"/>
          <p:cNvPicPr>
            <a:picLocks noChangeAspect="1"/>
          </p:cNvPicPr>
          <p:nvPr/>
        </p:nvPicPr>
        <p:blipFill rotWithShape="1">
          <a:blip r:embed="rId6"/>
          <a:srcRect l="26935" t="36202" r="61172" b="46875"/>
          <a:stretch/>
        </p:blipFill>
        <p:spPr>
          <a:xfrm>
            <a:off x="8321032" y="4639706"/>
            <a:ext cx="2475920" cy="1980736"/>
          </a:xfrm>
          <a:prstGeom prst="rect">
            <a:avLst/>
          </a:prstGeom>
        </p:spPr>
      </p:pic>
    </p:spTree>
    <p:extLst>
      <p:ext uri="{BB962C8B-B14F-4D97-AF65-F5344CB8AC3E}">
        <p14:creationId xmlns:p14="http://schemas.microsoft.com/office/powerpoint/2010/main" val="153554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30590" y="221567"/>
            <a:ext cx="3397348" cy="777240"/>
          </a:xfrm>
        </p:spPr>
        <p:txBody>
          <a:bodyPr/>
          <a:lstStyle/>
          <a:p>
            <a:r>
              <a:rPr lang="pt-PT" dirty="0" err="1" smtClean="0"/>
              <a:t>WebGrafia</a:t>
            </a:r>
            <a:endParaRPr lang="pt-PT" dirty="0"/>
          </a:p>
        </p:txBody>
      </p:sp>
      <p:sp>
        <p:nvSpPr>
          <p:cNvPr id="3" name="Marcador de Posição de Conteúdo 2"/>
          <p:cNvSpPr>
            <a:spLocks noGrp="1"/>
          </p:cNvSpPr>
          <p:nvPr>
            <p:ph idx="1"/>
          </p:nvPr>
        </p:nvSpPr>
        <p:spPr>
          <a:xfrm>
            <a:off x="1062111" y="2363374"/>
            <a:ext cx="9601200" cy="2236762"/>
          </a:xfrm>
        </p:spPr>
        <p:txBody>
          <a:bodyPr>
            <a:normAutofit/>
          </a:bodyPr>
          <a:lstStyle/>
          <a:p>
            <a:pPr algn="just">
              <a:buFont typeface="Wingdings" panose="05000000000000000000" pitchFamily="2" charset="2"/>
              <a:buChar char="Ø"/>
            </a:pPr>
            <a:r>
              <a:rPr lang="pt-PT" sz="1500" u="sng" dirty="0" smtClean="0">
                <a:latin typeface="Arial" panose="020B0604020202020204" pitchFamily="34" charset="0"/>
                <a:cs typeface="Arial" panose="020B0604020202020204" pitchFamily="34" charset="0"/>
                <a:hlinkClick r:id="rId2"/>
              </a:rPr>
              <a:t>https</a:t>
            </a:r>
            <a:r>
              <a:rPr lang="pt-PT" sz="1500" u="sng" dirty="0">
                <a:latin typeface="Arial" panose="020B0604020202020204" pitchFamily="34" charset="0"/>
                <a:cs typeface="Arial" panose="020B0604020202020204" pitchFamily="34" charset="0"/>
                <a:hlinkClick r:id="rId2"/>
              </a:rPr>
              <a:t>://pt.yourtripagent.com/332-10-traditions-only-dominicans-can-understand</a:t>
            </a:r>
            <a:endParaRPr lang="pt-PT" sz="15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pt-PT" sz="1500" u="sng" dirty="0">
                <a:latin typeface="Arial" panose="020B0604020202020204" pitchFamily="34" charset="0"/>
                <a:cs typeface="Arial" panose="020B0604020202020204" pitchFamily="34" charset="0"/>
                <a:hlinkClick r:id="rId3"/>
              </a:rPr>
              <a:t>https://www.tripadvisor.pt/Attractions-g147288-Activities-c47-t26-Dominican_Republic.html</a:t>
            </a:r>
            <a:endParaRPr lang="pt-PT" sz="15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pt-PT" sz="1500" u="sng" dirty="0">
                <a:latin typeface="Arial" panose="020B0604020202020204" pitchFamily="34" charset="0"/>
                <a:cs typeface="Arial" panose="020B0604020202020204" pitchFamily="34" charset="0"/>
                <a:hlinkClick r:id="rId4"/>
              </a:rPr>
              <a:t>https://www.godominicanrepublic.com/pt-br/o-que-fazer/</a:t>
            </a:r>
            <a:endParaRPr lang="pt-PT" sz="15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pt-PT" sz="1500" u="sng" dirty="0">
                <a:latin typeface="Arial" panose="020B0604020202020204" pitchFamily="34" charset="0"/>
                <a:cs typeface="Arial" panose="020B0604020202020204" pitchFamily="34" charset="0"/>
                <a:hlinkClick r:id="rId5"/>
              </a:rPr>
              <a:t>https://escola.britannica.com.br/artigo/Rep%C3%BAblica-Dominicana/481164</a:t>
            </a:r>
            <a:endParaRPr lang="pt-PT" sz="15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pt-PT" sz="1500" u="sng" dirty="0">
                <a:latin typeface="Arial" panose="020B0604020202020204" pitchFamily="34" charset="0"/>
                <a:cs typeface="Arial" panose="020B0604020202020204" pitchFamily="34" charset="0"/>
                <a:hlinkClick r:id="rId6"/>
              </a:rPr>
              <a:t>https://viagemeturismo.abril.com.br/materias/19-lugares-incriveis-para-visitar-na-republica-dominicana/</a:t>
            </a:r>
            <a:endParaRPr lang="pt-PT" sz="1500" dirty="0">
              <a:latin typeface="Arial" panose="020B0604020202020204" pitchFamily="34" charset="0"/>
              <a:cs typeface="Arial" panose="020B0604020202020204" pitchFamily="34" charset="0"/>
            </a:endParaRPr>
          </a:p>
          <a:p>
            <a:pPr marL="0" indent="0" algn="just">
              <a:buNone/>
            </a:pPr>
            <a:endParaRPr lang="pt-PT" sz="1500" dirty="0"/>
          </a:p>
        </p:txBody>
      </p:sp>
    </p:spTree>
    <p:extLst>
      <p:ext uri="{BB962C8B-B14F-4D97-AF65-F5344CB8AC3E}">
        <p14:creationId xmlns:p14="http://schemas.microsoft.com/office/powerpoint/2010/main" val="3891544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Recortar</Template>
  <TotalTime>2104</TotalTime>
  <Words>1623</Words>
  <Application>Microsoft Office PowerPoint</Application>
  <PresentationFormat>Ecrã Panorâmico</PresentationFormat>
  <Paragraphs>131</Paragraphs>
  <Slides>10</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10</vt:i4>
      </vt:variant>
    </vt:vector>
  </HeadingPairs>
  <TitlesOfParts>
    <vt:vector size="18" baseType="lpstr">
      <vt:lpstr>Arial</vt:lpstr>
      <vt:lpstr>Berlin Sans FB</vt:lpstr>
      <vt:lpstr>Berlin Sans FB Demi</vt:lpstr>
      <vt:lpstr>Calibri</vt:lpstr>
      <vt:lpstr>Courier New</vt:lpstr>
      <vt:lpstr>Franklin Gothic Book</vt:lpstr>
      <vt:lpstr>Wingdings</vt:lpstr>
      <vt:lpstr>Crop</vt:lpstr>
      <vt:lpstr>República Dominicana</vt:lpstr>
      <vt:lpstr>Ubicación</vt:lpstr>
      <vt:lpstr>Tradiciones</vt:lpstr>
      <vt:lpstr>Gastronomía</vt:lpstr>
      <vt:lpstr>Puntos turísticos</vt:lpstr>
      <vt:lpstr>Aspectos históricos</vt:lpstr>
      <vt:lpstr>Geografia</vt:lpstr>
      <vt:lpstr>Deportes y Ocio</vt:lpstr>
      <vt:lpstr>WebGrafia</vt:lpstr>
      <vt:lpstr>FIM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República Dominicana</dc:title>
  <dc:creator>Utilizador do Windows</dc:creator>
  <cp:lastModifiedBy>Utilizador do Windows</cp:lastModifiedBy>
  <cp:revision>28</cp:revision>
  <dcterms:created xsi:type="dcterms:W3CDTF">2020-06-23T13:30:53Z</dcterms:created>
  <dcterms:modified xsi:type="dcterms:W3CDTF">2020-06-25T08:33:27Z</dcterms:modified>
</cp:coreProperties>
</file>