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65" r:id="rId5"/>
    <p:sldId id="258" r:id="rId6"/>
    <p:sldId id="266" r:id="rId7"/>
    <p:sldId id="259" r:id="rId8"/>
    <p:sldId id="260" r:id="rId9"/>
    <p:sldId id="267" r:id="rId10"/>
    <p:sldId id="262" r:id="rId11"/>
    <p:sldId id="261" r:id="rId12"/>
    <p:sldId id="26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96AE36-B706-4917-A89F-2BD853F1B850}" type="datetimeFigureOut">
              <a:rPr lang="it-IT" smtClean="0"/>
              <a:t>09/03/2021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1E29FC0-5CEF-47E6-9F57-60FC47E69C6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dirty="0" err="1" smtClean="0"/>
              <a:t>Das</a:t>
            </a:r>
            <a:r>
              <a:rPr lang="it-IT" sz="4800" dirty="0" smtClean="0"/>
              <a:t> </a:t>
            </a:r>
            <a:r>
              <a:rPr lang="it-IT" sz="4800" dirty="0" err="1" smtClean="0"/>
              <a:t>bildungssystem</a:t>
            </a:r>
            <a:r>
              <a:rPr lang="it-IT" sz="4800" dirty="0" smtClean="0"/>
              <a:t> </a:t>
            </a:r>
            <a:r>
              <a:rPr lang="it-IT" sz="4800" dirty="0" smtClean="0"/>
              <a:t>in </a:t>
            </a:r>
            <a:r>
              <a:rPr lang="it-IT" sz="4800" dirty="0" err="1" smtClean="0"/>
              <a:t>Italien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8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Schulbewertung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052736"/>
            <a:ext cx="7520940" cy="3651857"/>
          </a:xfrm>
        </p:spPr>
        <p:txBody>
          <a:bodyPr>
            <a:noAutofit/>
          </a:bodyPr>
          <a:lstStyle/>
          <a:p>
            <a:pPr algn="ctr"/>
            <a:r>
              <a:rPr lang="de-DE" sz="2000" b="0" dirty="0"/>
              <a:t>Nach dem </a:t>
            </a:r>
            <a:r>
              <a:rPr lang="de-DE" sz="2000" b="0" dirty="0" err="1"/>
              <a:t>Esame</a:t>
            </a:r>
            <a:r>
              <a:rPr lang="de-DE" sz="2000" b="0" dirty="0"/>
              <a:t> di </a:t>
            </a:r>
            <a:r>
              <a:rPr lang="de-DE" sz="2000" b="0" dirty="0" err="1" smtClean="0"/>
              <a:t>Stato</a:t>
            </a:r>
            <a:r>
              <a:rPr lang="de-DE" sz="2000" b="0" dirty="0" smtClean="0"/>
              <a:t> </a:t>
            </a:r>
            <a:r>
              <a:rPr lang="de-DE" sz="2000" b="0" dirty="0"/>
              <a:t>erhält man </a:t>
            </a:r>
            <a:endParaRPr lang="de-DE" sz="2000" b="0" dirty="0" smtClean="0"/>
          </a:p>
          <a:p>
            <a:pPr algn="ctr"/>
            <a:r>
              <a:rPr lang="de-DE" sz="2000" b="0" dirty="0" smtClean="0"/>
              <a:t>das </a:t>
            </a:r>
            <a:r>
              <a:rPr lang="de-DE" sz="2000" b="0" dirty="0" err="1"/>
              <a:t>Diploma</a:t>
            </a:r>
            <a:r>
              <a:rPr lang="de-DE" sz="2000" b="0" dirty="0"/>
              <a:t> di </a:t>
            </a:r>
            <a:r>
              <a:rPr lang="de-DE" sz="2000" b="0" dirty="0" err="1"/>
              <a:t>istruzione</a:t>
            </a:r>
            <a:r>
              <a:rPr lang="de-DE" sz="2000" b="0" dirty="0"/>
              <a:t> professionale</a:t>
            </a:r>
            <a:r>
              <a:rPr lang="de-DE" sz="2000" b="0" dirty="0" smtClean="0"/>
              <a:t>.</a:t>
            </a:r>
          </a:p>
          <a:p>
            <a:pPr algn="ctr"/>
            <a:r>
              <a:rPr lang="de-DE" sz="2000" b="0" dirty="0" smtClean="0"/>
              <a:t> </a:t>
            </a:r>
            <a:r>
              <a:rPr lang="de-DE" sz="2000" b="0" dirty="0"/>
              <a:t>Anschließend kann man direkt arbeiten </a:t>
            </a:r>
            <a:r>
              <a:rPr lang="de-DE" sz="2000" b="0" dirty="0" smtClean="0"/>
              <a:t>,</a:t>
            </a:r>
          </a:p>
          <a:p>
            <a:pPr algn="ctr"/>
            <a:r>
              <a:rPr lang="de-DE" sz="2000" b="0" dirty="0" smtClean="0"/>
              <a:t>einen </a:t>
            </a:r>
            <a:r>
              <a:rPr lang="de-DE" sz="2000" b="0" dirty="0"/>
              <a:t>weiterführenden Kurs (</a:t>
            </a:r>
            <a:r>
              <a:rPr lang="de-DE" sz="2000" b="0" dirty="0" err="1"/>
              <a:t>corsi</a:t>
            </a:r>
            <a:r>
              <a:rPr lang="de-DE" sz="2000" b="0" dirty="0"/>
              <a:t> </a:t>
            </a:r>
            <a:r>
              <a:rPr lang="de-DE" sz="2000" b="0" dirty="0" err="1"/>
              <a:t>dell’istruzione</a:t>
            </a:r>
            <a:r>
              <a:rPr lang="de-DE" sz="2000" b="0" dirty="0"/>
              <a:t> (e </a:t>
            </a:r>
            <a:r>
              <a:rPr lang="de-DE" sz="2000" b="0" dirty="0" err="1"/>
              <a:t>formazione</a:t>
            </a:r>
            <a:r>
              <a:rPr lang="de-DE" sz="2000" b="0" dirty="0"/>
              <a:t>) </a:t>
            </a:r>
            <a:r>
              <a:rPr lang="de-DE" sz="2000" b="0" dirty="0" err="1"/>
              <a:t>tecnica</a:t>
            </a:r>
            <a:r>
              <a:rPr lang="de-DE" sz="2000" b="0" dirty="0"/>
              <a:t> </a:t>
            </a:r>
            <a:r>
              <a:rPr lang="de-DE" sz="2000" b="0" dirty="0" err="1"/>
              <a:t>superiore</a:t>
            </a:r>
            <a:r>
              <a:rPr lang="de-DE" sz="2000" b="0" dirty="0" smtClean="0"/>
              <a:t>,</a:t>
            </a:r>
          </a:p>
          <a:p>
            <a:pPr algn="ctr"/>
            <a:r>
              <a:rPr lang="de-DE" sz="2000" b="0" dirty="0" smtClean="0"/>
              <a:t> </a:t>
            </a:r>
            <a:r>
              <a:rPr lang="de-DE" sz="2000" b="0" dirty="0"/>
              <a:t>ITS und IFTS</a:t>
            </a:r>
            <a:r>
              <a:rPr lang="de-DE" sz="2000" b="0" dirty="0" smtClean="0"/>
              <a:t>) </a:t>
            </a:r>
          </a:p>
          <a:p>
            <a:pPr algn="ctr"/>
            <a:r>
              <a:rPr lang="de-DE" sz="2000" b="0" dirty="0" smtClean="0"/>
              <a:t>oder </a:t>
            </a:r>
            <a:r>
              <a:rPr lang="de-DE" sz="2000" b="0" dirty="0"/>
              <a:t>sogar eine Universität besuchen. </a:t>
            </a:r>
          </a:p>
        </p:txBody>
      </p:sp>
      <p:pic>
        <p:nvPicPr>
          <p:cNvPr id="4" name="Picture 2" descr="https://www.chefconsulenza.com/wp-content/uploads/diploma-alberghiero-salv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8496"/>
            <a:ext cx="5063868" cy="27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63888" y="620688"/>
            <a:ext cx="248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9528"/>
            <a:ext cx="5664630" cy="42484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6" y="47761"/>
            <a:ext cx="3810000" cy="25336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72" y="47761"/>
            <a:ext cx="4338228" cy="32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440" y="2204864"/>
            <a:ext cx="8964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Bibliografia:</a:t>
            </a:r>
          </a:p>
          <a:p>
            <a:r>
              <a:rPr lang="it-IT" sz="2800" dirty="0"/>
              <a:t>https://it.images.search.yahoo.com/search/images</a:t>
            </a:r>
          </a:p>
          <a:p>
            <a:r>
              <a:rPr lang="it-IT" sz="2800" dirty="0"/>
              <a:t>https://pixabay.com/it/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0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Das Schulsystem in Italien ist in mehrere Stufen unterteilt. </a:t>
            </a:r>
            <a:endParaRPr lang="de-DE" sz="2400" dirty="0" smtClean="0">
              <a:solidFill>
                <a:srgbClr val="FF0000"/>
              </a:solidFill>
            </a:endParaRPr>
          </a:p>
          <a:p>
            <a:pPr algn="ctr"/>
            <a:r>
              <a:rPr lang="de-DE" sz="2400" dirty="0" smtClean="0"/>
              <a:t>Generell </a:t>
            </a:r>
            <a:r>
              <a:rPr lang="de-DE" sz="2400" dirty="0"/>
              <a:t>besteht eine zehnjährige Schulpflicht</a:t>
            </a:r>
            <a:r>
              <a:rPr lang="de-DE" dirty="0"/>
              <a:t>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12976"/>
            <a:ext cx="812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2195736" y="5301208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B0F0"/>
                </a:solidFill>
              </a:rPr>
              <a:t>Freiwillig besuchen die meisten italienischen Kinder zwischen drei und sechs Jahren den Kindergarten (</a:t>
            </a:r>
            <a:r>
              <a:rPr lang="de-DE" sz="2000" b="1" dirty="0" err="1" smtClean="0">
                <a:solidFill>
                  <a:srgbClr val="00B0F0"/>
                </a:solidFill>
              </a:rPr>
              <a:t>Scuola</a:t>
            </a:r>
            <a:r>
              <a:rPr lang="de-DE" sz="2000" b="1" dirty="0" smtClean="0">
                <a:solidFill>
                  <a:srgbClr val="00B0F0"/>
                </a:solidFill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</a:rPr>
              <a:t>dell´Infanzia</a:t>
            </a:r>
            <a:r>
              <a:rPr lang="de-DE" dirty="0" smtClean="0">
                <a:solidFill>
                  <a:schemeClr val="bg1"/>
                </a:solidFill>
              </a:rPr>
              <a:t>).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vaitaormina.com/wp-content/uploads/2017/02/coriandolo-trappitello-28-02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04664"/>
            <a:ext cx="40407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71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620688"/>
            <a:ext cx="7520940" cy="4059789"/>
          </a:xfrm>
        </p:spPr>
        <p:txBody>
          <a:bodyPr>
            <a:normAutofit/>
          </a:bodyPr>
          <a:lstStyle/>
          <a:p>
            <a:pPr algn="ctr"/>
            <a:r>
              <a:rPr lang="de-DE" sz="2000" dirty="0" smtClean="0">
                <a:solidFill>
                  <a:srgbClr val="FF0000"/>
                </a:solidFill>
              </a:rPr>
              <a:t>Mit sechs Jahren(manchmal auch mit 5 Jahren) kommt man in die Grundschule (</a:t>
            </a:r>
            <a:r>
              <a:rPr lang="de-DE" sz="2000" dirty="0" err="1" smtClean="0">
                <a:solidFill>
                  <a:srgbClr val="FF0000"/>
                </a:solidFill>
              </a:rPr>
              <a:t>Scuola</a:t>
            </a:r>
            <a:r>
              <a:rPr lang="de-DE" sz="2000" dirty="0" smtClean="0">
                <a:solidFill>
                  <a:srgbClr val="FF0000"/>
                </a:solidFill>
              </a:rPr>
              <a:t> Primaria oder </a:t>
            </a:r>
            <a:r>
              <a:rPr lang="de-DE" sz="2000" dirty="0" err="1" smtClean="0">
                <a:solidFill>
                  <a:srgbClr val="FF0000"/>
                </a:solidFill>
              </a:rPr>
              <a:t>Scuola</a:t>
            </a:r>
            <a:r>
              <a:rPr lang="de-DE" sz="2000" dirty="0" smtClean="0">
                <a:solidFill>
                  <a:srgbClr val="FF0000"/>
                </a:solidFill>
              </a:rPr>
              <a:t> Elementare) ; diese dauert fünf Jahre</a:t>
            </a:r>
            <a:r>
              <a:rPr lang="de-DE" sz="2000" dirty="0" smtClean="0"/>
              <a:t>.</a:t>
            </a:r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7175385" cy="4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8"/>
            <a:ext cx="9144000" cy="6856009"/>
          </a:xfrm>
        </p:spPr>
      </p:pic>
      <p:sp>
        <p:nvSpPr>
          <p:cNvPr id="8" name="Rettangolo 7"/>
          <p:cNvSpPr/>
          <p:nvPr/>
        </p:nvSpPr>
        <p:spPr>
          <a:xfrm>
            <a:off x="1043608" y="5085184"/>
            <a:ext cx="6853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Mit 11 Jahren besuchen die italienischen Schülern für drei Jahren die Mittelschule, „</a:t>
            </a:r>
            <a:r>
              <a:rPr lang="de-DE" sz="2000" b="1" dirty="0" err="1" smtClean="0">
                <a:solidFill>
                  <a:srgbClr val="FF0000"/>
                </a:solidFill>
              </a:rPr>
              <a:t>Scuola</a:t>
            </a:r>
            <a:r>
              <a:rPr lang="de-DE" sz="2000" b="1" dirty="0" smtClean="0">
                <a:solidFill>
                  <a:srgbClr val="FF0000"/>
                </a:solidFill>
              </a:rPr>
              <a:t> Media“ oder „</a:t>
            </a:r>
            <a:r>
              <a:rPr lang="de-DE" sz="2000" b="1" dirty="0" err="1" smtClean="0">
                <a:solidFill>
                  <a:srgbClr val="FF0000"/>
                </a:solidFill>
              </a:rPr>
              <a:t>Scuola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Secondaria</a:t>
            </a:r>
            <a:r>
              <a:rPr lang="de-DE" sz="2000" b="1" dirty="0" smtClean="0">
                <a:solidFill>
                  <a:srgbClr val="FF0000"/>
                </a:solidFill>
              </a:rPr>
              <a:t> di Primo </a:t>
            </a:r>
            <a:r>
              <a:rPr lang="de-DE" sz="2000" b="1" dirty="0" err="1" smtClean="0">
                <a:solidFill>
                  <a:srgbClr val="FF0000"/>
                </a:solidFill>
              </a:rPr>
              <a:t>Grado</a:t>
            </a:r>
            <a:r>
              <a:rPr lang="de-DE" sz="2000" b="1" dirty="0" smtClean="0">
                <a:solidFill>
                  <a:srgbClr val="FF0000"/>
                </a:solidFill>
              </a:rPr>
              <a:t> „genannt.  </a:t>
            </a:r>
          </a:p>
          <a:p>
            <a:r>
              <a:rPr lang="de-DE" sz="2000" b="1" dirty="0" smtClean="0">
                <a:solidFill>
                  <a:srgbClr val="FF0000"/>
                </a:solidFill>
              </a:rPr>
              <a:t>Die Sekundarstufe I endet mit einer staatlichen Abschlussprüfung.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Nach der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Scuola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können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Schüler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zwischen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Licei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(Gymnasien</a:t>
            </a:r>
            <a:r>
              <a:rPr lang="de-DE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Istituti</a:t>
            </a:r>
            <a:r>
              <a:rPr lang="de-DE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tecnici</a:t>
            </a:r>
            <a:r>
              <a:rPr lang="de-DE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(Fachoberschulen)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Istituti</a:t>
            </a:r>
            <a:r>
              <a:rPr lang="de-DE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professionali</a:t>
            </a:r>
            <a:r>
              <a:rPr lang="de-DE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(Berufsschulen) </a:t>
            </a:r>
            <a:endParaRPr lang="de-DE" sz="24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wählen, </a:t>
            </a:r>
            <a:endParaRPr 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jeweils nach 5 Jahren mit dem zentralen Abitur 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Esame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Stato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) enden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4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-108520" y="0"/>
            <a:ext cx="8928992" cy="5229200"/>
          </a:xfrm>
        </p:spPr>
        <p:txBody>
          <a:bodyPr>
            <a:normAutofit fontScale="92500"/>
          </a:bodyPr>
          <a:lstStyle/>
          <a:p>
            <a:r>
              <a:rPr lang="it-IT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gibt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Varianten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von Liceo: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Liceo Classico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humanistisch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Liceo Scientifico </a:t>
            </a:r>
            <a:r>
              <a:rPr lang="it-IT" sz="3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mathematisch-naturwissenschaftlich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Liceo Linguistico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neusprachlich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Liceo artistico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bildende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Kunst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Liceo delle scienze umane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pädagogik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soziologisch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Liceo musicale e coreutico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Musik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it-IT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Tanz</a:t>
            </a:r>
            <a:r>
              <a:rPr lang="it-IT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Ende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fünften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Jahres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wird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Esame di stato </a:t>
            </a:r>
            <a:r>
              <a:rPr lang="it-IT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r>
              <a:rPr lang="it-IT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esame 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di maturità, (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Abitur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abgelegt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Diploma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man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einer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Universität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einschreiben</a:t>
            </a:r>
            <a:r>
              <a:rPr lang="it-IT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 rot="19140000">
            <a:off x="1185445" y="2301078"/>
            <a:ext cx="5794760" cy="62331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300"/>
            <a:ext cx="3036168" cy="17727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8" y="5085300"/>
            <a:ext cx="2952328" cy="1772700"/>
          </a:xfrm>
          <a:prstGeom prst="rect">
            <a:avLst/>
          </a:prstGeom>
        </p:spPr>
      </p:pic>
      <p:pic>
        <p:nvPicPr>
          <p:cNvPr id="1026" name="Picture 2" descr="http://www.gazzettinonline.it/wp-content/uploads/2018/05/LICEO-ARTISTICO-GUTTUSO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96" y="5085299"/>
            <a:ext cx="3155504" cy="179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dirty="0" smtClean="0">
                <a:latin typeface="Agency FB" panose="020B0503020202020204" pitchFamily="34" charset="0"/>
              </a:rPr>
              <a:t>Istituti tecnici </a:t>
            </a:r>
            <a:endParaRPr lang="it-IT" sz="4800" dirty="0">
              <a:latin typeface="Agency FB" panose="020B0503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52508"/>
          </a:xfrm>
        </p:spPr>
        <p:txBody>
          <a:bodyPr>
            <a:noAutofit/>
          </a:bodyPr>
          <a:lstStyle/>
          <a:p>
            <a:pPr algn="ctr"/>
            <a:r>
              <a:rPr lang="it-IT" sz="1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Diese</a:t>
            </a:r>
            <a:r>
              <a:rPr lang="it-IT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praxisnahen</a:t>
            </a:r>
            <a:r>
              <a:rPr lang="it-IT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Schulen</a:t>
            </a:r>
            <a:r>
              <a:rPr lang="it-IT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</a:t>
            </a:r>
            <a:r>
              <a:rPr lang="it-IT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elf</a:t>
            </a:r>
            <a:r>
              <a:rPr lang="it-IT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Richtungen</a:t>
            </a:r>
            <a:r>
              <a:rPr lang="it-IT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untergliedert</a:t>
            </a:r>
            <a:r>
              <a:rPr lang="it-IT" sz="1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Z.B.:</a:t>
            </a:r>
          </a:p>
          <a:p>
            <a:pPr algn="ctr"/>
            <a:endParaRPr lang="it-IT" sz="18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Turismo (</a:t>
            </a:r>
            <a:r>
              <a:rPr lang="it-IT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Tourismus</a:t>
            </a:r>
            <a:r>
              <a:rPr lang="it-IT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Istituto Tecnico Economico (</a:t>
            </a:r>
            <a:r>
              <a:rPr lang="it-IT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wirtschaftliche</a:t>
            </a:r>
            <a:r>
              <a:rPr lang="it-IT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Fachoberschule</a:t>
            </a:r>
            <a:r>
              <a:rPr lang="it-IT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Amministrazione, Finanza e Marketing (</a:t>
            </a:r>
            <a:r>
              <a:rPr lang="it-IT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Betriebswirtschaft</a:t>
            </a:r>
            <a:r>
              <a:rPr lang="it-IT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Istituto Tecnico Tecnologico (</a:t>
            </a:r>
            <a:r>
              <a:rPr lang="it-IT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technologische</a:t>
            </a:r>
            <a:r>
              <a:rPr lang="it-IT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Fachoberschule</a:t>
            </a:r>
            <a:r>
              <a:rPr lang="it-IT" sz="1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Agraria, Agroalimentare e Agroindustria (</a:t>
            </a:r>
            <a:r>
              <a:rPr lang="it-IT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Agrawissenschaft</a:t>
            </a:r>
            <a:r>
              <a:rPr 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Agraindustrie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Informatica e Telecomunicazioni (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Informatik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it-IT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Telekommunikation</a:t>
            </a:r>
            <a:r>
              <a:rPr lang="it-IT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s://www.vdj.it/wp-content/uploads/2017/09/corret-Taormina-22-e-23-settembre-Festival-CineMigrare-2-631-x-325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334786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iracusatimes.it/wp-content/uploads/2016/04/fermi_-_siracusatimes-620x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5013176"/>
            <a:ext cx="3053471" cy="186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agorametropolitana.it/wp-content/uploads/2017/09/cupp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3176"/>
            <a:ext cx="335702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Istituti professionali 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 </a:t>
            </a:r>
            <a:r>
              <a:rPr lang="it-IT" sz="2000" dirty="0" err="1" smtClean="0">
                <a:solidFill>
                  <a:srgbClr val="7030A0"/>
                </a:solidFill>
              </a:rPr>
              <a:t>Dann</a:t>
            </a:r>
            <a:r>
              <a:rPr lang="it-IT" sz="2000" dirty="0" smtClean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gibt</a:t>
            </a:r>
            <a:r>
              <a:rPr lang="it-IT" sz="2000" dirty="0">
                <a:solidFill>
                  <a:srgbClr val="7030A0"/>
                </a:solidFill>
              </a:rPr>
              <a:t> es die Istituti professionali (</a:t>
            </a:r>
            <a:r>
              <a:rPr lang="it-IT" sz="2000" dirty="0" err="1">
                <a:solidFill>
                  <a:srgbClr val="7030A0"/>
                </a:solidFill>
              </a:rPr>
              <a:t>Berufsschulen</a:t>
            </a:r>
            <a:r>
              <a:rPr lang="it-IT" sz="2000" dirty="0">
                <a:solidFill>
                  <a:srgbClr val="7030A0"/>
                </a:solidFill>
              </a:rPr>
              <a:t>). </a:t>
            </a:r>
            <a:endParaRPr lang="it-IT" sz="2000" dirty="0" smtClean="0">
              <a:solidFill>
                <a:srgbClr val="7030A0"/>
              </a:solidFill>
            </a:endParaRPr>
          </a:p>
          <a:p>
            <a:r>
              <a:rPr lang="it-IT" sz="2000" dirty="0" smtClean="0">
                <a:solidFill>
                  <a:srgbClr val="7030A0"/>
                </a:solidFill>
              </a:rPr>
              <a:t>   </a:t>
            </a:r>
            <a:r>
              <a:rPr lang="it-IT" sz="2000" dirty="0" err="1" smtClean="0">
                <a:solidFill>
                  <a:srgbClr val="7030A0"/>
                </a:solidFill>
              </a:rPr>
              <a:t>Auch</a:t>
            </a:r>
            <a:r>
              <a:rPr lang="it-IT" sz="2000" dirty="0" smtClean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dieser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Schultyp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hat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zwei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Sektoren</a:t>
            </a:r>
            <a:r>
              <a:rPr lang="it-IT" sz="2000" dirty="0">
                <a:solidFill>
                  <a:srgbClr val="7030A0"/>
                </a:solidFill>
              </a:rPr>
              <a:t> und </a:t>
            </a:r>
            <a:r>
              <a:rPr lang="it-IT" sz="2000" dirty="0" err="1">
                <a:solidFill>
                  <a:srgbClr val="7030A0"/>
                </a:solidFill>
              </a:rPr>
              <a:t>sechs</a:t>
            </a:r>
            <a:r>
              <a:rPr lang="it-IT" sz="2000" dirty="0">
                <a:solidFill>
                  <a:srgbClr val="7030A0"/>
                </a:solidFill>
              </a:rPr>
              <a:t> </a:t>
            </a:r>
            <a:r>
              <a:rPr lang="it-IT" sz="2000" dirty="0" err="1">
                <a:solidFill>
                  <a:srgbClr val="7030A0"/>
                </a:solidFill>
              </a:rPr>
              <a:t>Richtungen</a:t>
            </a:r>
            <a:r>
              <a:rPr lang="it-IT" sz="2000" dirty="0">
                <a:solidFill>
                  <a:srgbClr val="7030A0"/>
                </a:solidFill>
              </a:rPr>
              <a:t>: </a:t>
            </a:r>
            <a:r>
              <a:rPr lang="it-IT" sz="2000" dirty="0" err="1" smtClean="0">
                <a:solidFill>
                  <a:srgbClr val="7030A0"/>
                </a:solidFill>
              </a:rPr>
              <a:t>z.B</a:t>
            </a:r>
            <a:r>
              <a:rPr lang="it-IT" sz="2000" dirty="0" smtClean="0">
                <a:solidFill>
                  <a:srgbClr val="7030A0"/>
                </a:solidFill>
              </a:rPr>
              <a:t>. :</a:t>
            </a:r>
            <a:endParaRPr lang="it-IT" sz="2000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FF0000"/>
                </a:solidFill>
              </a:rPr>
              <a:t>Servizi </a:t>
            </a:r>
            <a:r>
              <a:rPr lang="it-IT" sz="1400" dirty="0">
                <a:solidFill>
                  <a:srgbClr val="FF0000"/>
                </a:solidFill>
              </a:rPr>
              <a:t>per l’enogastronomia e l’ospitalità alberghiera (Gastronomie und </a:t>
            </a:r>
            <a:r>
              <a:rPr lang="it-IT" sz="1400" dirty="0" err="1">
                <a:solidFill>
                  <a:srgbClr val="FF0000"/>
                </a:solidFill>
              </a:rPr>
              <a:t>Hotellerie</a:t>
            </a:r>
            <a:r>
              <a:rPr lang="it-IT" sz="1400" dirty="0">
                <a:solidFill>
                  <a:srgbClr val="FF0000"/>
                </a:solidFill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FFC000"/>
                </a:solidFill>
              </a:rPr>
              <a:t>Settore </a:t>
            </a:r>
            <a:r>
              <a:rPr lang="it-IT" sz="1400" dirty="0">
                <a:solidFill>
                  <a:srgbClr val="FFC000"/>
                </a:solidFill>
              </a:rPr>
              <a:t>servizi (</a:t>
            </a:r>
            <a:r>
              <a:rPr lang="it-IT" sz="1400" dirty="0" err="1">
                <a:solidFill>
                  <a:srgbClr val="FFC000"/>
                </a:solidFill>
              </a:rPr>
              <a:t>Sektor</a:t>
            </a:r>
            <a:r>
              <a:rPr lang="it-IT" sz="1400" dirty="0">
                <a:solidFill>
                  <a:srgbClr val="FFC000"/>
                </a:solidFill>
              </a:rPr>
              <a:t> </a:t>
            </a:r>
            <a:r>
              <a:rPr lang="it-IT" sz="1400" dirty="0" err="1">
                <a:solidFill>
                  <a:srgbClr val="FFC000"/>
                </a:solidFill>
              </a:rPr>
              <a:t>der</a:t>
            </a:r>
            <a:r>
              <a:rPr lang="it-IT" sz="1400" dirty="0">
                <a:solidFill>
                  <a:srgbClr val="FFC000"/>
                </a:solidFill>
              </a:rPr>
              <a:t> </a:t>
            </a:r>
            <a:r>
              <a:rPr lang="it-IT" sz="1400" dirty="0" err="1">
                <a:solidFill>
                  <a:srgbClr val="FFC000"/>
                </a:solidFill>
              </a:rPr>
              <a:t>Dienstleistungen</a:t>
            </a:r>
            <a:r>
              <a:rPr lang="it-IT" sz="1400" dirty="0">
                <a:solidFill>
                  <a:srgbClr val="FFC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B0F0"/>
                </a:solidFill>
              </a:rPr>
              <a:t>Servizi socio-sanitari (</a:t>
            </a:r>
            <a:r>
              <a:rPr lang="it-IT" sz="1400" dirty="0" err="1">
                <a:solidFill>
                  <a:srgbClr val="00B0F0"/>
                </a:solidFill>
              </a:rPr>
              <a:t>Soziales</a:t>
            </a:r>
            <a:r>
              <a:rPr lang="it-IT" sz="1400" dirty="0">
                <a:solidFill>
                  <a:srgbClr val="00B0F0"/>
                </a:solidFill>
              </a:rPr>
              <a:t> und </a:t>
            </a:r>
            <a:r>
              <a:rPr lang="it-IT" sz="1400" dirty="0" err="1">
                <a:solidFill>
                  <a:srgbClr val="00B0F0"/>
                </a:solidFill>
              </a:rPr>
              <a:t>Gesundheit</a:t>
            </a:r>
            <a:r>
              <a:rPr lang="it-IT" sz="1400" dirty="0">
                <a:solidFill>
                  <a:srgbClr val="00B0F0"/>
                </a:solidFill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70C0"/>
                </a:solidFill>
              </a:rPr>
              <a:t>Servizi </a:t>
            </a:r>
            <a:r>
              <a:rPr lang="it-IT" sz="1400" dirty="0">
                <a:solidFill>
                  <a:srgbClr val="0070C0"/>
                </a:solidFill>
              </a:rPr>
              <a:t>commerciali (</a:t>
            </a:r>
            <a:r>
              <a:rPr lang="it-IT" sz="1400" dirty="0" err="1">
                <a:solidFill>
                  <a:srgbClr val="0070C0"/>
                </a:solidFill>
              </a:rPr>
              <a:t>Handel</a:t>
            </a:r>
            <a:r>
              <a:rPr lang="it-IT" sz="1400" dirty="0">
                <a:solidFill>
                  <a:srgbClr val="0070C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C00000"/>
                </a:solidFill>
              </a:rPr>
              <a:t>Servizi per l’agricoltura e lo sviluppo rurale (</a:t>
            </a:r>
            <a:r>
              <a:rPr lang="it-IT" sz="1400" dirty="0" err="1">
                <a:solidFill>
                  <a:srgbClr val="C00000"/>
                </a:solidFill>
              </a:rPr>
              <a:t>Landwirtschaft</a:t>
            </a:r>
            <a:r>
              <a:rPr lang="it-IT" sz="1400" dirty="0">
                <a:solidFill>
                  <a:srgbClr val="C00000"/>
                </a:solidFill>
              </a:rPr>
              <a:t>), 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89040"/>
            <a:ext cx="3734523" cy="30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213</TotalTime>
  <Words>391</Words>
  <Application>Microsoft Office PowerPoint</Application>
  <PresentationFormat>Presentazione su schermo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Angoli</vt:lpstr>
      <vt:lpstr>Das bildungssystem in Italien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Istituti tecnici </vt:lpstr>
      <vt:lpstr>Istituti professionali </vt:lpstr>
      <vt:lpstr>Schulbewertung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Lorenza</dc:creator>
  <cp:lastModifiedBy>Fara</cp:lastModifiedBy>
  <cp:revision>20</cp:revision>
  <dcterms:created xsi:type="dcterms:W3CDTF">2021-02-25T08:21:58Z</dcterms:created>
  <dcterms:modified xsi:type="dcterms:W3CDTF">2021-03-09T11:34:23Z</dcterms:modified>
</cp:coreProperties>
</file>