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9" r:id="rId5"/>
    <p:sldId id="259" r:id="rId6"/>
    <p:sldId id="278" r:id="rId7"/>
    <p:sldId id="263" r:id="rId8"/>
    <p:sldId id="272" r:id="rId9"/>
    <p:sldId id="269" r:id="rId10"/>
    <p:sldId id="268" r:id="rId11"/>
    <p:sldId id="267" r:id="rId12"/>
    <p:sldId id="271" r:id="rId13"/>
    <p:sldId id="264" r:id="rId14"/>
    <p:sldId id="274" r:id="rId15"/>
    <p:sldId id="275" r:id="rId16"/>
    <p:sldId id="276" r:id="rId17"/>
    <p:sldId id="265" r:id="rId18"/>
    <p:sldId id="266" r:id="rId19"/>
    <p:sldId id="273" r:id="rId20"/>
    <p:sldId id="270" r:id="rId21"/>
    <p:sldId id="277" r:id="rId22"/>
    <p:sldId id="26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84"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smtClean="0"/>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3/25/2020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3/25/2020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smtClean="0"/>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3/25/2020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smtClean="0"/>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3/25/2020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3/25/2020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www.storyplayr.com/bibliotheque/abecedair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euiljeunesse.com/auteur/valerie-yagoubi/21500"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www.seuiljeunesse.com/ouvrage/une-lettre-ca-change-tout-valerie-yagoubi/9791023507485" TargetMode="External"/><Relationship Id="rId4" Type="http://schemas.openxmlformats.org/officeDocument/2006/relationships/hyperlink" Target="http://www.seuiljeunesse.com/auteur/agnes-audras/2165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mpedia.fr/art-abecedaire-selection-livre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oryplayr.com/bibliotheque/abecedaire"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apprendre.tv5monde.com/fr/aides/vocabulaire-les-objets-dans-un-logement" TargetMode="External"/><Relationship Id="rId2" Type="http://schemas.openxmlformats.org/officeDocument/2006/relationships/hyperlink" Target="https://www.lepointdufle.net/penseigner/lexique_la_maison-fiches-pedagogiques.htm#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mariajalibert.com/expositions/exposition-a-louer-joyeux-abecedair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toryplayr.com/histoire/l-alphabet-fou"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3 défis Abécédaires</a:t>
            </a:r>
            <a:endParaRPr lang="fr-FR" dirty="0"/>
          </a:p>
        </p:txBody>
      </p:sp>
      <p:sp>
        <p:nvSpPr>
          <p:cNvPr id="3" name="Sous-titre 2"/>
          <p:cNvSpPr>
            <a:spLocks noGrp="1"/>
          </p:cNvSpPr>
          <p:nvPr>
            <p:ph type="subTitle" idx="1"/>
          </p:nvPr>
        </p:nvSpPr>
        <p:spPr/>
        <p:txBody>
          <a:bodyPr/>
          <a:lstStyle/>
          <a:p>
            <a:r>
              <a:rPr lang="fr-FR" dirty="0" smtClean="0"/>
              <a:t>C1, C2 et C3</a:t>
            </a:r>
            <a:endParaRPr lang="fr-FR" dirty="0"/>
          </a:p>
        </p:txBody>
      </p:sp>
    </p:spTree>
    <p:extLst>
      <p:ext uri="{BB962C8B-B14F-4D97-AF65-F5344CB8AC3E}">
        <p14:creationId xmlns:p14="http://schemas.microsoft.com/office/powerpoint/2010/main" val="2287474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5"/>
            <a:ext cx="10178322" cy="873760"/>
          </a:xfrm>
        </p:spPr>
        <p:txBody>
          <a:bodyPr/>
          <a:lstStyle/>
          <a:p>
            <a:r>
              <a:rPr lang="fr-FR" dirty="0" smtClean="0"/>
              <a:t>Exemple</a:t>
            </a:r>
            <a:endParaRPr lang="fr-FR" dirty="0"/>
          </a:p>
        </p:txBody>
      </p:sp>
      <p:pic>
        <p:nvPicPr>
          <p:cNvPr id="4" name="Image 3"/>
          <p:cNvPicPr>
            <a:picLocks noChangeAspect="1"/>
          </p:cNvPicPr>
          <p:nvPr/>
        </p:nvPicPr>
        <p:blipFill>
          <a:blip r:embed="rId2"/>
          <a:stretch>
            <a:fillRect/>
          </a:stretch>
        </p:blipFill>
        <p:spPr>
          <a:xfrm>
            <a:off x="4657725" y="253999"/>
            <a:ext cx="5025948" cy="6226175"/>
          </a:xfrm>
          <a:prstGeom prst="rect">
            <a:avLst/>
          </a:prstGeom>
        </p:spPr>
      </p:pic>
    </p:spTree>
    <p:extLst>
      <p:ext uri="{BB962C8B-B14F-4D97-AF65-F5344CB8AC3E}">
        <p14:creationId xmlns:p14="http://schemas.microsoft.com/office/powerpoint/2010/main" val="4186870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32232" y="775586"/>
            <a:ext cx="11959768" cy="5995336"/>
          </a:xfrm>
          <a:prstGeom prst="rect">
            <a:avLst/>
          </a:prstGeom>
        </p:spPr>
      </p:pic>
    </p:spTree>
    <p:extLst>
      <p:ext uri="{BB962C8B-B14F-4D97-AF65-F5344CB8AC3E}">
        <p14:creationId xmlns:p14="http://schemas.microsoft.com/office/powerpoint/2010/main" val="3911351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64351" y="152400"/>
            <a:ext cx="4312266" cy="4828973"/>
          </a:xfrm>
          <a:prstGeom prst="rect">
            <a:avLst/>
          </a:prstGeom>
        </p:spPr>
      </p:pic>
      <p:pic>
        <p:nvPicPr>
          <p:cNvPr id="5" name="Image 4"/>
          <p:cNvPicPr>
            <a:picLocks noChangeAspect="1"/>
          </p:cNvPicPr>
          <p:nvPr/>
        </p:nvPicPr>
        <p:blipFill>
          <a:blip r:embed="rId3"/>
          <a:stretch>
            <a:fillRect/>
          </a:stretch>
        </p:blipFill>
        <p:spPr>
          <a:xfrm>
            <a:off x="4476617" y="3594100"/>
            <a:ext cx="7604284" cy="3132137"/>
          </a:xfrm>
          <a:prstGeom prst="rect">
            <a:avLst/>
          </a:prstGeom>
        </p:spPr>
      </p:pic>
      <p:sp>
        <p:nvSpPr>
          <p:cNvPr id="6" name="Rectangle 5"/>
          <p:cNvSpPr/>
          <p:nvPr/>
        </p:nvSpPr>
        <p:spPr>
          <a:xfrm>
            <a:off x="5803548" y="912852"/>
            <a:ext cx="5397852" cy="1200329"/>
          </a:xfrm>
          <a:prstGeom prst="rect">
            <a:avLst/>
          </a:prstGeom>
          <a:solidFill>
            <a:schemeClr val="bg1"/>
          </a:solidFill>
        </p:spPr>
        <p:txBody>
          <a:bodyPr wrap="square">
            <a:spAutoFit/>
          </a:bodyPr>
          <a:lstStyle/>
          <a:p>
            <a:r>
              <a:rPr lang="fr-FR" dirty="0">
                <a:hlinkClick r:id="rId4"/>
              </a:rPr>
              <a:t>https://</a:t>
            </a:r>
            <a:r>
              <a:rPr lang="fr-FR" dirty="0" smtClean="0">
                <a:hlinkClick r:id="rId4"/>
              </a:rPr>
              <a:t>www.storyplayr.com/bibliotheque/abecedaire</a:t>
            </a:r>
            <a:endParaRPr lang="fr-FR" dirty="0" smtClean="0"/>
          </a:p>
          <a:p>
            <a:endParaRPr lang="fr-FR" dirty="0"/>
          </a:p>
          <a:p>
            <a:r>
              <a:rPr lang="fr-FR" dirty="0" smtClean="0"/>
              <a:t>Les premières pages sont consultables gratuitement, sans faire de capture d’écran. </a:t>
            </a:r>
            <a:endParaRPr lang="fr-FR" dirty="0"/>
          </a:p>
        </p:txBody>
      </p:sp>
    </p:spTree>
    <p:extLst>
      <p:ext uri="{BB962C8B-B14F-4D97-AF65-F5344CB8AC3E}">
        <p14:creationId xmlns:p14="http://schemas.microsoft.com/office/powerpoint/2010/main" val="794958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927" y="382385"/>
            <a:ext cx="10534073" cy="1492132"/>
          </a:xfrm>
        </p:spPr>
        <p:txBody>
          <a:bodyPr/>
          <a:lstStyle/>
          <a:p>
            <a:r>
              <a:rPr lang="fr-FR" dirty="0" smtClean="0"/>
              <a:t>Défis    N°3 :</a:t>
            </a:r>
            <a:br>
              <a:rPr lang="fr-FR" dirty="0" smtClean="0"/>
            </a:br>
            <a:r>
              <a:rPr lang="fr-FR" dirty="0" smtClean="0"/>
              <a:t>un abécédaire détourné…</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 Je te mets au défi de pouvoir réaliser </a:t>
            </a:r>
            <a:r>
              <a:rPr lang="fr-FR" b="1" dirty="0" smtClean="0"/>
              <a:t>en une semaine (7 jours) </a:t>
            </a:r>
            <a:r>
              <a:rPr lang="fr-FR" dirty="0" smtClean="0"/>
              <a:t>un abécédaire avec tous les élèves de ta classe. »</a:t>
            </a:r>
          </a:p>
          <a:p>
            <a:r>
              <a:rPr lang="fr-FR" dirty="0" smtClean="0"/>
              <a:t>Cet abécédaire sera réalisé sur le support de votre choix.</a:t>
            </a:r>
          </a:p>
          <a:p>
            <a:r>
              <a:rPr lang="fr-FR" dirty="0" smtClean="0"/>
              <a:t>Chaque page sera consacrée à une lettre écrite dans ses 3 écritures. </a:t>
            </a:r>
          </a:p>
          <a:p>
            <a:r>
              <a:rPr lang="fr-FR" dirty="0" smtClean="0"/>
              <a:t>Une image (dessin, photographie… ) illustrera la phrase ou le texte qui a été écrit</a:t>
            </a:r>
            <a:endParaRPr lang="fr-FR" dirty="0"/>
          </a:p>
          <a:p>
            <a:r>
              <a:rPr lang="fr-FR" dirty="0" smtClean="0"/>
              <a:t>Le thème est : « Abécédaires détournés »… Il existe des abécédaires pour tous les âges. Ceux pour les plus grands abordent des thématiques d’une façon amusante, surprenante, détournée, un peu à la manière d’une réécriture d’un conte classique.  C’est donc un thème très libre qui n’a qu’une contrainte… Les objets de notre quotidien… </a:t>
            </a:r>
          </a:p>
          <a:p>
            <a:r>
              <a:rPr lang="fr-FR" dirty="0" smtClean="0"/>
              <a:t>Voici quelques pistes possibles…</a:t>
            </a:r>
          </a:p>
          <a:p>
            <a:endParaRPr lang="fr-FR" dirty="0" smtClean="0"/>
          </a:p>
        </p:txBody>
      </p:sp>
    </p:spTree>
    <p:extLst>
      <p:ext uri="{BB962C8B-B14F-4D97-AF65-F5344CB8AC3E}">
        <p14:creationId xmlns:p14="http://schemas.microsoft.com/office/powerpoint/2010/main" val="4081538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06525" y="214312"/>
            <a:ext cx="3885578" cy="5589588"/>
          </a:xfrm>
          <a:prstGeom prst="rect">
            <a:avLst/>
          </a:prstGeom>
        </p:spPr>
      </p:pic>
      <p:sp>
        <p:nvSpPr>
          <p:cNvPr id="5" name="Rectangle 4"/>
          <p:cNvSpPr/>
          <p:nvPr/>
        </p:nvSpPr>
        <p:spPr>
          <a:xfrm>
            <a:off x="5651500" y="582136"/>
            <a:ext cx="6096000" cy="3139321"/>
          </a:xfrm>
          <a:prstGeom prst="rect">
            <a:avLst/>
          </a:prstGeom>
        </p:spPr>
        <p:txBody>
          <a:bodyPr>
            <a:spAutoFit/>
          </a:bodyPr>
          <a:lstStyle/>
          <a:p>
            <a:r>
              <a:rPr lang="fr-FR" b="1" dirty="0">
                <a:solidFill>
                  <a:srgbClr val="0F132E"/>
                </a:solidFill>
                <a:latin typeface="brandonbold"/>
              </a:rPr>
              <a:t>Une lettre ça change tout</a:t>
            </a:r>
          </a:p>
          <a:p>
            <a:r>
              <a:rPr lang="fr-FR" dirty="0">
                <a:solidFill>
                  <a:srgbClr val="EE3333"/>
                </a:solidFill>
                <a:latin typeface="brandonregular"/>
                <a:hlinkClick r:id="rId3" tooltip="Accès à la fiche auteur de l'ouvrage"/>
              </a:rPr>
              <a:t>Valérie </a:t>
            </a:r>
            <a:r>
              <a:rPr lang="fr-FR" dirty="0" err="1">
                <a:solidFill>
                  <a:srgbClr val="EE3333"/>
                </a:solidFill>
                <a:latin typeface="brandonregular"/>
                <a:hlinkClick r:id="rId3" tooltip="Accès à la fiche auteur de l'ouvrage"/>
              </a:rPr>
              <a:t>Yagoubi</a:t>
            </a:r>
            <a:r>
              <a:rPr lang="fr-FR" dirty="0">
                <a:solidFill>
                  <a:srgbClr val="666666"/>
                </a:solidFill>
                <a:latin typeface="brandonregular"/>
              </a:rPr>
              <a:t> - auteur</a:t>
            </a:r>
            <a:endParaRPr lang="fr-FR" dirty="0">
              <a:solidFill>
                <a:srgbClr val="232323"/>
              </a:solidFill>
              <a:latin typeface="brandonregular"/>
            </a:endParaRPr>
          </a:p>
          <a:p>
            <a:r>
              <a:rPr lang="fr-FR" dirty="0">
                <a:solidFill>
                  <a:srgbClr val="EE3333"/>
                </a:solidFill>
                <a:latin typeface="brandonregular"/>
                <a:hlinkClick r:id="rId4" tooltip="Accès à la fiche auteur de l'ouvrage"/>
              </a:rPr>
              <a:t>Agnès Audras</a:t>
            </a:r>
            <a:r>
              <a:rPr lang="fr-FR" dirty="0">
                <a:solidFill>
                  <a:srgbClr val="666666"/>
                </a:solidFill>
                <a:latin typeface="brandonregular"/>
              </a:rPr>
              <a:t> - auteur</a:t>
            </a:r>
            <a:endParaRPr lang="fr-FR" dirty="0">
              <a:solidFill>
                <a:srgbClr val="232323"/>
              </a:solidFill>
              <a:latin typeface="brandonregular"/>
            </a:endParaRPr>
          </a:p>
          <a:p>
            <a:r>
              <a:rPr lang="fr-FR" sz="3600" dirty="0"/>
              <a:t>Quelle est la différence entre des poules et des boules ? un veau et un seau ? des cartes et des tartes ?</a:t>
            </a:r>
            <a:endParaRPr lang="fr-FR" sz="3600" dirty="0">
              <a:effectLst/>
            </a:endParaRPr>
          </a:p>
        </p:txBody>
      </p:sp>
      <p:sp>
        <p:nvSpPr>
          <p:cNvPr id="6" name="Rectangle 5"/>
          <p:cNvSpPr/>
          <p:nvPr/>
        </p:nvSpPr>
        <p:spPr>
          <a:xfrm>
            <a:off x="5461000" y="4566335"/>
            <a:ext cx="6096000" cy="1200329"/>
          </a:xfrm>
          <a:prstGeom prst="rect">
            <a:avLst/>
          </a:prstGeom>
        </p:spPr>
        <p:txBody>
          <a:bodyPr>
            <a:spAutoFit/>
          </a:bodyPr>
          <a:lstStyle/>
          <a:p>
            <a:r>
              <a:rPr lang="fr-FR" dirty="0">
                <a:hlinkClick r:id="rId5"/>
              </a:rPr>
              <a:t>http://</a:t>
            </a:r>
            <a:r>
              <a:rPr lang="fr-FR" dirty="0" smtClean="0">
                <a:hlinkClick r:id="rId5"/>
              </a:rPr>
              <a:t>www.seuiljeunesse.com/ouvrage/une-lettre-ca-change-tout-valerie-yagoubi/9791023507485</a:t>
            </a:r>
            <a:endParaRPr lang="fr-FR" dirty="0" smtClean="0"/>
          </a:p>
          <a:p>
            <a:endParaRPr lang="fr-FR" dirty="0"/>
          </a:p>
          <a:p>
            <a:r>
              <a:rPr lang="fr-FR" dirty="0" smtClean="0"/>
              <a:t>Premières pages en PDF téléchargeables. </a:t>
            </a:r>
            <a:endParaRPr lang="fr-FR" dirty="0"/>
          </a:p>
        </p:txBody>
      </p:sp>
    </p:spTree>
    <p:extLst>
      <p:ext uri="{BB962C8B-B14F-4D97-AF65-F5344CB8AC3E}">
        <p14:creationId xmlns:p14="http://schemas.microsoft.com/office/powerpoint/2010/main" val="598968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73212" y="152400"/>
            <a:ext cx="9259887" cy="6529038"/>
          </a:xfrm>
          <a:prstGeom prst="rect">
            <a:avLst/>
          </a:prstGeom>
        </p:spPr>
      </p:pic>
    </p:spTree>
    <p:extLst>
      <p:ext uri="{BB962C8B-B14F-4D97-AF65-F5344CB8AC3E}">
        <p14:creationId xmlns:p14="http://schemas.microsoft.com/office/powerpoint/2010/main" val="3400493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57997" y="241301"/>
            <a:ext cx="9273504" cy="6373678"/>
          </a:xfrm>
          <a:prstGeom prst="rect">
            <a:avLst/>
          </a:prstGeom>
        </p:spPr>
      </p:pic>
    </p:spTree>
    <p:extLst>
      <p:ext uri="{BB962C8B-B14F-4D97-AF65-F5344CB8AC3E}">
        <p14:creationId xmlns:p14="http://schemas.microsoft.com/office/powerpoint/2010/main" val="3425083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L’anti-</a:t>
            </a:r>
            <a:r>
              <a:rPr lang="fr-FR" dirty="0" err="1" smtClean="0"/>
              <a:t>anbécédaire</a:t>
            </a:r>
            <a:r>
              <a:rPr lang="fr-FR" dirty="0" smtClean="0"/>
              <a:t> / </a:t>
            </a:r>
            <a:r>
              <a:rPr lang="fr-FR" sz="1800" dirty="0" smtClean="0"/>
              <a:t>M. Escoffier et K. DI Giacomo</a:t>
            </a:r>
            <a:endParaRPr lang="fr-FR" sz="1800" dirty="0"/>
          </a:p>
        </p:txBody>
      </p:sp>
      <p:sp>
        <p:nvSpPr>
          <p:cNvPr id="3" name="Espace réservé du contenu 2"/>
          <p:cNvSpPr>
            <a:spLocks noGrp="1"/>
          </p:cNvSpPr>
          <p:nvPr>
            <p:ph idx="1"/>
          </p:nvPr>
        </p:nvSpPr>
        <p:spPr>
          <a:xfrm>
            <a:off x="1251678" y="1242291"/>
            <a:ext cx="4872031" cy="1463963"/>
          </a:xfrm>
          <a:solidFill>
            <a:schemeClr val="bg2">
              <a:lumMod val="75000"/>
            </a:schemeClr>
          </a:solidFill>
        </p:spPr>
        <p:txBody>
          <a:bodyPr/>
          <a:lstStyle/>
          <a:p>
            <a:r>
              <a:rPr lang="fr-FR" dirty="0" smtClean="0"/>
              <a:t>A / Sans </a:t>
            </a:r>
            <a:r>
              <a:rPr lang="fr-FR" dirty="0"/>
              <a:t>le A, la carotte fait crotte. </a:t>
            </a:r>
            <a:endParaRPr lang="fr-FR" dirty="0" smtClean="0"/>
          </a:p>
          <a:p>
            <a:r>
              <a:rPr lang="fr-FR" dirty="0" smtClean="0"/>
              <a:t>B/ Sans le B, le bœuf fait l’œuf.</a:t>
            </a:r>
          </a:p>
          <a:p>
            <a:r>
              <a:rPr lang="fr-FR" dirty="0" smtClean="0"/>
              <a:t>C/ Sans le C, mes crayons sont des rayons.</a:t>
            </a:r>
          </a:p>
        </p:txBody>
      </p:sp>
      <p:pic>
        <p:nvPicPr>
          <p:cNvPr id="4" name="Image 3"/>
          <p:cNvPicPr>
            <a:picLocks noChangeAspect="1"/>
          </p:cNvPicPr>
          <p:nvPr/>
        </p:nvPicPr>
        <p:blipFill>
          <a:blip r:embed="rId2"/>
          <a:stretch>
            <a:fillRect/>
          </a:stretch>
        </p:blipFill>
        <p:spPr>
          <a:xfrm>
            <a:off x="9045719" y="1874517"/>
            <a:ext cx="2524125" cy="4762500"/>
          </a:xfrm>
          <a:prstGeom prst="rect">
            <a:avLst/>
          </a:prstGeom>
        </p:spPr>
      </p:pic>
      <p:pic>
        <p:nvPicPr>
          <p:cNvPr id="5" name="Image 4"/>
          <p:cNvPicPr>
            <a:picLocks noChangeAspect="1"/>
          </p:cNvPicPr>
          <p:nvPr/>
        </p:nvPicPr>
        <p:blipFill>
          <a:blip r:embed="rId3"/>
          <a:stretch>
            <a:fillRect/>
          </a:stretch>
        </p:blipFill>
        <p:spPr>
          <a:xfrm>
            <a:off x="2628110" y="2909454"/>
            <a:ext cx="3947968" cy="3911413"/>
          </a:xfrm>
          <a:prstGeom prst="rect">
            <a:avLst/>
          </a:prstGeom>
        </p:spPr>
      </p:pic>
    </p:spTree>
    <p:extLst>
      <p:ext uri="{BB962C8B-B14F-4D97-AF65-F5344CB8AC3E}">
        <p14:creationId xmlns:p14="http://schemas.microsoft.com/office/powerpoint/2010/main" val="2562470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Abécédaire </a:t>
            </a:r>
            <a:br>
              <a:rPr lang="fr-FR" dirty="0" smtClean="0"/>
            </a:br>
            <a:r>
              <a:rPr lang="fr-FR" dirty="0" smtClean="0"/>
              <a:t>des objets imaginaires</a:t>
            </a:r>
            <a:endParaRPr lang="fr-FR" dirty="0"/>
          </a:p>
        </p:txBody>
      </p:sp>
      <p:pic>
        <p:nvPicPr>
          <p:cNvPr id="5" name="Image 4"/>
          <p:cNvPicPr>
            <a:picLocks noChangeAspect="1"/>
          </p:cNvPicPr>
          <p:nvPr/>
        </p:nvPicPr>
        <p:blipFill>
          <a:blip r:embed="rId2"/>
          <a:stretch>
            <a:fillRect/>
          </a:stretch>
        </p:blipFill>
        <p:spPr>
          <a:xfrm>
            <a:off x="1444769" y="2087128"/>
            <a:ext cx="3181194" cy="4119707"/>
          </a:xfrm>
          <a:prstGeom prst="rect">
            <a:avLst/>
          </a:prstGeom>
        </p:spPr>
      </p:pic>
      <p:sp>
        <p:nvSpPr>
          <p:cNvPr id="6" name="ZoneTexte 5"/>
          <p:cNvSpPr txBox="1"/>
          <p:nvPr/>
        </p:nvSpPr>
        <p:spPr>
          <a:xfrm>
            <a:off x="5966691" y="2373745"/>
            <a:ext cx="5135418" cy="923330"/>
          </a:xfrm>
          <a:prstGeom prst="rect">
            <a:avLst/>
          </a:prstGeom>
          <a:solidFill>
            <a:schemeClr val="accent1"/>
          </a:solidFill>
        </p:spPr>
        <p:txBody>
          <a:bodyPr wrap="square" rtlCol="0">
            <a:spAutoFit/>
          </a:bodyPr>
          <a:lstStyle/>
          <a:p>
            <a:r>
              <a:rPr lang="fr-FR" dirty="0" smtClean="0"/>
              <a:t>Création de nouveaux objets en utilisant la technique des mots valises : </a:t>
            </a:r>
          </a:p>
          <a:p>
            <a:r>
              <a:rPr lang="fr-FR" dirty="0" smtClean="0"/>
              <a:t>Couteau + Fourchette = Une COURCHETTE</a:t>
            </a:r>
            <a:endParaRPr lang="fr-FR" dirty="0"/>
          </a:p>
        </p:txBody>
      </p:sp>
      <p:sp>
        <p:nvSpPr>
          <p:cNvPr id="7" name="ZoneTexte 6"/>
          <p:cNvSpPr txBox="1"/>
          <p:nvPr/>
        </p:nvSpPr>
        <p:spPr>
          <a:xfrm>
            <a:off x="5966691" y="4618182"/>
            <a:ext cx="5463309" cy="1200329"/>
          </a:xfrm>
          <a:prstGeom prst="rect">
            <a:avLst/>
          </a:prstGeom>
          <a:noFill/>
          <a:ln>
            <a:solidFill>
              <a:schemeClr val="tx1"/>
            </a:solidFill>
          </a:ln>
        </p:spPr>
        <p:txBody>
          <a:bodyPr wrap="square" rtlCol="0">
            <a:spAutoFit/>
          </a:bodyPr>
          <a:lstStyle/>
          <a:p>
            <a:r>
              <a:rPr lang="fr-FR" dirty="0" smtClean="0"/>
              <a:t>Article du dictionnaire : </a:t>
            </a:r>
          </a:p>
          <a:p>
            <a:r>
              <a:rPr lang="fr-FR" b="1" dirty="0" smtClean="0"/>
              <a:t>COURCHETTE </a:t>
            </a:r>
            <a:r>
              <a:rPr lang="fr-FR" dirty="0" smtClean="0"/>
              <a:t>: n. f.  : Une </a:t>
            </a:r>
            <a:r>
              <a:rPr lang="fr-FR" dirty="0" err="1" smtClean="0"/>
              <a:t>courchette</a:t>
            </a:r>
            <a:r>
              <a:rPr lang="fr-FR" dirty="0" smtClean="0"/>
              <a:t> est un instrument de cuisine qui permet à la fois de couper et d’attraper les aliments placés dans une assiette. </a:t>
            </a:r>
            <a:endParaRPr lang="fr-FR" dirty="0"/>
          </a:p>
        </p:txBody>
      </p:sp>
      <p:sp>
        <p:nvSpPr>
          <p:cNvPr id="8" name="ZoneTexte 7"/>
          <p:cNvSpPr txBox="1"/>
          <p:nvPr/>
        </p:nvSpPr>
        <p:spPr>
          <a:xfrm>
            <a:off x="5989857" y="3768870"/>
            <a:ext cx="701964" cy="830997"/>
          </a:xfrm>
          <a:prstGeom prst="rect">
            <a:avLst/>
          </a:prstGeom>
          <a:solidFill>
            <a:schemeClr val="accent5">
              <a:lumMod val="60000"/>
              <a:lumOff val="40000"/>
            </a:schemeClr>
          </a:solidFill>
        </p:spPr>
        <p:txBody>
          <a:bodyPr wrap="square" rtlCol="0">
            <a:spAutoFit/>
          </a:bodyPr>
          <a:lstStyle/>
          <a:p>
            <a:r>
              <a:rPr lang="fr-FR" sz="4800" b="1" dirty="0" smtClean="0"/>
              <a:t>C</a:t>
            </a:r>
            <a:endParaRPr lang="fr-FR" sz="4800" b="1" dirty="0"/>
          </a:p>
        </p:txBody>
      </p:sp>
    </p:spTree>
    <p:extLst>
      <p:ext uri="{BB962C8B-B14F-4D97-AF65-F5344CB8AC3E}">
        <p14:creationId xmlns:p14="http://schemas.microsoft.com/office/powerpoint/2010/main" val="3047088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 Des abécédaires en tous genres</a:t>
            </a:r>
            <a:endParaRPr lang="fr-FR" dirty="0"/>
          </a:p>
        </p:txBody>
      </p:sp>
      <p:sp>
        <p:nvSpPr>
          <p:cNvPr id="3" name="Rectangle 2"/>
          <p:cNvSpPr/>
          <p:nvPr/>
        </p:nvSpPr>
        <p:spPr>
          <a:xfrm>
            <a:off x="1405494" y="2380734"/>
            <a:ext cx="7566623" cy="523220"/>
          </a:xfrm>
          <a:prstGeom prst="rect">
            <a:avLst/>
          </a:prstGeom>
        </p:spPr>
        <p:txBody>
          <a:bodyPr wrap="none">
            <a:spAutoFit/>
          </a:bodyPr>
          <a:lstStyle/>
          <a:p>
            <a:r>
              <a:rPr lang="fr-FR" dirty="0">
                <a:hlinkClick r:id="rId2"/>
              </a:rPr>
              <a:t>https://</a:t>
            </a:r>
            <a:r>
              <a:rPr lang="fr-FR" sz="2800" dirty="0">
                <a:hlinkClick r:id="rId2"/>
              </a:rPr>
              <a:t>www.mpedia.fr/art-abecedaire-selection-livres</a:t>
            </a:r>
            <a:r>
              <a:rPr lang="fr-FR" dirty="0">
                <a:hlinkClick r:id="rId2"/>
              </a:rPr>
              <a:t>/</a:t>
            </a:r>
            <a:endParaRPr lang="fr-FR" dirty="0"/>
          </a:p>
        </p:txBody>
      </p:sp>
    </p:spTree>
    <p:extLst>
      <p:ext uri="{BB962C8B-B14F-4D97-AF65-F5344CB8AC3E}">
        <p14:creationId xmlns:p14="http://schemas.microsoft.com/office/powerpoint/2010/main" val="405623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principe de ces défis…</a:t>
            </a:r>
            <a:endParaRPr lang="fr-FR" dirty="0"/>
          </a:p>
        </p:txBody>
      </p:sp>
      <p:sp>
        <p:nvSpPr>
          <p:cNvPr id="3" name="Espace réservé du contenu 2"/>
          <p:cNvSpPr>
            <a:spLocks noGrp="1"/>
          </p:cNvSpPr>
          <p:nvPr>
            <p:ph idx="1"/>
          </p:nvPr>
        </p:nvSpPr>
        <p:spPr>
          <a:xfrm>
            <a:off x="1251678" y="1498601"/>
            <a:ext cx="5682522" cy="5041900"/>
          </a:xfrm>
        </p:spPr>
        <p:txBody>
          <a:bodyPr>
            <a:normAutofit lnSpcReduction="10000"/>
          </a:bodyPr>
          <a:lstStyle/>
          <a:p>
            <a:r>
              <a:rPr lang="fr-FR" sz="2800" dirty="0" smtClean="0"/>
              <a:t>En s’appuyant </a:t>
            </a:r>
            <a:r>
              <a:rPr lang="fr-FR" sz="2800" b="1" dirty="0" smtClean="0"/>
              <a:t>uniquement sur les objets du quotidien </a:t>
            </a:r>
            <a:r>
              <a:rPr lang="fr-FR" sz="2800" dirty="0" smtClean="0"/>
              <a:t>qui sont </a:t>
            </a:r>
            <a:r>
              <a:rPr lang="fr-FR" sz="2800" b="1" dirty="0" smtClean="0"/>
              <a:t>dans l’environnement de chaque élève</a:t>
            </a:r>
          </a:p>
          <a:p>
            <a:r>
              <a:rPr lang="fr-FR" sz="2800" b="1" dirty="0" smtClean="0"/>
              <a:t>Tous les élèves de la classe </a:t>
            </a:r>
          </a:p>
          <a:p>
            <a:r>
              <a:rPr lang="fr-FR" sz="2800" dirty="0" smtClean="0"/>
              <a:t>doivent réaliser </a:t>
            </a:r>
            <a:r>
              <a:rPr lang="fr-FR" sz="2800" b="1" dirty="0" smtClean="0"/>
              <a:t>un abécédaire collectif</a:t>
            </a:r>
          </a:p>
          <a:p>
            <a:r>
              <a:rPr lang="fr-FR" sz="2800" dirty="0" smtClean="0"/>
              <a:t>En respectant </a:t>
            </a:r>
            <a:r>
              <a:rPr lang="fr-FR" sz="2800" b="1" dirty="0" smtClean="0"/>
              <a:t>les contraintes données </a:t>
            </a:r>
          </a:p>
          <a:p>
            <a:r>
              <a:rPr lang="fr-FR" sz="2800" b="1" dirty="0" smtClean="0"/>
              <a:t>En 7 jours</a:t>
            </a:r>
          </a:p>
          <a:p>
            <a:endParaRPr lang="fr-FR" dirty="0"/>
          </a:p>
        </p:txBody>
      </p:sp>
      <p:pic>
        <p:nvPicPr>
          <p:cNvPr id="4" name="Image 3"/>
          <p:cNvPicPr>
            <a:picLocks noChangeAspect="1"/>
          </p:cNvPicPr>
          <p:nvPr/>
        </p:nvPicPr>
        <p:blipFill>
          <a:blip r:embed="rId2"/>
          <a:stretch>
            <a:fillRect/>
          </a:stretch>
        </p:blipFill>
        <p:spPr>
          <a:xfrm>
            <a:off x="7820025" y="1285876"/>
            <a:ext cx="3609975" cy="5467350"/>
          </a:xfrm>
          <a:prstGeom prst="rect">
            <a:avLst/>
          </a:prstGeom>
        </p:spPr>
      </p:pic>
    </p:spTree>
    <p:extLst>
      <p:ext uri="{BB962C8B-B14F-4D97-AF65-F5344CB8AC3E}">
        <p14:creationId xmlns:p14="http://schemas.microsoft.com/office/powerpoint/2010/main" val="907646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abécédaires en ligne</a:t>
            </a:r>
            <a:endParaRPr lang="fr-FR" dirty="0"/>
          </a:p>
        </p:txBody>
      </p:sp>
      <p:pic>
        <p:nvPicPr>
          <p:cNvPr id="4" name="Image 3"/>
          <p:cNvPicPr>
            <a:picLocks noChangeAspect="1"/>
          </p:cNvPicPr>
          <p:nvPr/>
        </p:nvPicPr>
        <p:blipFill>
          <a:blip r:embed="rId2"/>
          <a:stretch>
            <a:fillRect/>
          </a:stretch>
        </p:blipFill>
        <p:spPr>
          <a:xfrm>
            <a:off x="1251678" y="2606012"/>
            <a:ext cx="9619522" cy="3671623"/>
          </a:xfrm>
          <a:prstGeom prst="rect">
            <a:avLst/>
          </a:prstGeom>
        </p:spPr>
      </p:pic>
      <p:sp>
        <p:nvSpPr>
          <p:cNvPr id="5" name="Rectangle 4"/>
          <p:cNvSpPr/>
          <p:nvPr/>
        </p:nvSpPr>
        <p:spPr>
          <a:xfrm>
            <a:off x="1251678" y="1553752"/>
            <a:ext cx="9429022" cy="923330"/>
          </a:xfrm>
          <a:prstGeom prst="rect">
            <a:avLst/>
          </a:prstGeom>
          <a:solidFill>
            <a:schemeClr val="bg1"/>
          </a:solidFill>
        </p:spPr>
        <p:txBody>
          <a:bodyPr wrap="square">
            <a:spAutoFit/>
          </a:bodyPr>
          <a:lstStyle/>
          <a:p>
            <a:r>
              <a:rPr lang="fr-FR" dirty="0">
                <a:hlinkClick r:id="rId3"/>
              </a:rPr>
              <a:t>https://</a:t>
            </a:r>
            <a:r>
              <a:rPr lang="fr-FR" dirty="0" smtClean="0">
                <a:hlinkClick r:id="rId3"/>
              </a:rPr>
              <a:t>www.storyplayr.com/bibliotheque/abecedaire</a:t>
            </a:r>
            <a:endParaRPr lang="fr-FR" dirty="0" smtClean="0"/>
          </a:p>
          <a:p>
            <a:endParaRPr lang="fr-FR" dirty="0"/>
          </a:p>
          <a:p>
            <a:r>
              <a:rPr lang="fr-FR" dirty="0" smtClean="0"/>
              <a:t>Les premières pages sont consultables gratuitement, sans faire de capture d’écran. </a:t>
            </a:r>
            <a:endParaRPr lang="fr-FR" dirty="0"/>
          </a:p>
        </p:txBody>
      </p:sp>
    </p:spTree>
    <p:extLst>
      <p:ext uri="{BB962C8B-B14F-4D97-AF65-F5344CB8AC3E}">
        <p14:creationId xmlns:p14="http://schemas.microsoft.com/office/powerpoint/2010/main" val="2026482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931862" y="309562"/>
            <a:ext cx="10734675" cy="3343275"/>
          </a:xfrm>
          <a:prstGeom prst="rect">
            <a:avLst/>
          </a:prstGeom>
        </p:spPr>
      </p:pic>
      <p:pic>
        <p:nvPicPr>
          <p:cNvPr id="4" name="Image 3"/>
          <p:cNvPicPr>
            <a:picLocks noChangeAspect="1"/>
          </p:cNvPicPr>
          <p:nvPr/>
        </p:nvPicPr>
        <p:blipFill>
          <a:blip r:embed="rId3"/>
          <a:stretch>
            <a:fillRect/>
          </a:stretch>
        </p:blipFill>
        <p:spPr>
          <a:xfrm>
            <a:off x="931862" y="3840162"/>
            <a:ext cx="10763250" cy="2809875"/>
          </a:xfrm>
          <a:prstGeom prst="rect">
            <a:avLst/>
          </a:prstGeom>
        </p:spPr>
      </p:pic>
    </p:spTree>
    <p:extLst>
      <p:ext uri="{BB962C8B-B14F-4D97-AF65-F5344CB8AC3E}">
        <p14:creationId xmlns:p14="http://schemas.microsoft.com/office/powerpoint/2010/main" val="3182963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lexique de la maison</a:t>
            </a:r>
            <a:endParaRPr lang="fr-FR" dirty="0"/>
          </a:p>
        </p:txBody>
      </p:sp>
      <p:sp>
        <p:nvSpPr>
          <p:cNvPr id="3" name="Espace réservé du contenu 2"/>
          <p:cNvSpPr>
            <a:spLocks noGrp="1"/>
          </p:cNvSpPr>
          <p:nvPr>
            <p:ph idx="1"/>
          </p:nvPr>
        </p:nvSpPr>
        <p:spPr/>
        <p:txBody>
          <a:bodyPr/>
          <a:lstStyle/>
          <a:p>
            <a:r>
              <a:rPr lang="fr-FR" dirty="0">
                <a:hlinkClick r:id="rId2"/>
              </a:rPr>
              <a:t>https://</a:t>
            </a:r>
            <a:r>
              <a:rPr lang="fr-FR" dirty="0" smtClean="0">
                <a:hlinkClick r:id="rId2"/>
              </a:rPr>
              <a:t>www.lepointdufle.net/penseigner/lexique_la_maison-fiches-pedagogiques.htm#me</a:t>
            </a:r>
            <a:endParaRPr lang="fr-FR" dirty="0" smtClean="0"/>
          </a:p>
          <a:p>
            <a:r>
              <a:rPr lang="fr-FR" dirty="0">
                <a:hlinkClick r:id="rId3"/>
              </a:rPr>
              <a:t>https://</a:t>
            </a:r>
            <a:r>
              <a:rPr lang="fr-FR" dirty="0" smtClean="0">
                <a:hlinkClick r:id="rId3"/>
              </a:rPr>
              <a:t>apprendre.tv5monde.com/fr/aides/vocabulaire-les-objets-dans-un-logement</a:t>
            </a:r>
            <a:endParaRPr lang="fr-FR" dirty="0" smtClean="0"/>
          </a:p>
          <a:p>
            <a:endParaRPr lang="fr-FR" dirty="0"/>
          </a:p>
        </p:txBody>
      </p:sp>
    </p:spTree>
    <p:extLst>
      <p:ext uri="{BB962C8B-B14F-4D97-AF65-F5344CB8AC3E}">
        <p14:creationId xmlns:p14="http://schemas.microsoft.com/office/powerpoint/2010/main" val="261866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Défis   N°1 : la lettre</a:t>
            </a:r>
            <a:endParaRPr lang="fr-FR" dirty="0"/>
          </a:p>
        </p:txBody>
      </p:sp>
      <p:sp>
        <p:nvSpPr>
          <p:cNvPr id="3" name="Espace réservé du contenu 2"/>
          <p:cNvSpPr>
            <a:spLocks noGrp="1"/>
          </p:cNvSpPr>
          <p:nvPr>
            <p:ph idx="1"/>
          </p:nvPr>
        </p:nvSpPr>
        <p:spPr>
          <a:xfrm>
            <a:off x="1066800" y="1485900"/>
            <a:ext cx="10363200" cy="5029199"/>
          </a:xfrm>
        </p:spPr>
        <p:txBody>
          <a:bodyPr>
            <a:normAutofit/>
          </a:bodyPr>
          <a:lstStyle/>
          <a:p>
            <a:r>
              <a:rPr lang="fr-FR" sz="2400" dirty="0" smtClean="0"/>
              <a:t>« Je te mets au défi de pouvoir réaliser en une semaine (7 jours) un abécédaire avec tous les élèves de ta classe. »</a:t>
            </a:r>
          </a:p>
          <a:p>
            <a:r>
              <a:rPr lang="fr-FR" sz="2400" dirty="0" smtClean="0"/>
              <a:t>Cet abécédaire sera réalisé sur le support de votre choix.</a:t>
            </a:r>
          </a:p>
          <a:p>
            <a:r>
              <a:rPr lang="fr-FR" sz="2400" dirty="0" smtClean="0"/>
              <a:t>Sur chaque page, il y aura </a:t>
            </a:r>
            <a:r>
              <a:rPr lang="fr-FR" sz="2400" dirty="0"/>
              <a:t>u</a:t>
            </a:r>
            <a:r>
              <a:rPr lang="fr-FR" sz="2400" dirty="0" smtClean="0"/>
              <a:t>ne lettre reproduite en grand en majuscule d’imprimerie et 4 petites lettres aux 4 coins de la page</a:t>
            </a:r>
          </a:p>
          <a:p>
            <a:r>
              <a:rPr lang="fr-FR" sz="2400" dirty="0" smtClean="0"/>
              <a:t>La grande lettre sera réalisée uniquement avec des objets qui commencent par cette lettre et qui se trouvent dans ta maison ou ton appartement. Elle pourrait être faite à partir d’une collection d’un seul objet (Avec plein de bouchons, je reproduis la lettre B) ou d’un assemblage de plein d’objets qui commencent par cette lettre (en GS). </a:t>
            </a:r>
            <a:endParaRPr lang="fr-FR" sz="2400" dirty="0"/>
          </a:p>
        </p:txBody>
      </p:sp>
    </p:spTree>
    <p:extLst>
      <p:ext uri="{BB962C8B-B14F-4D97-AF65-F5344CB8AC3E}">
        <p14:creationId xmlns:p14="http://schemas.microsoft.com/office/powerpoint/2010/main" val="3338880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lettres que je crée avec mes objets du quotidien…</a:t>
            </a:r>
            <a:endParaRPr lang="fr-FR" dirty="0"/>
          </a:p>
        </p:txBody>
      </p:sp>
      <p:pic>
        <p:nvPicPr>
          <p:cNvPr id="3" name="Image 2"/>
          <p:cNvPicPr>
            <a:picLocks noChangeAspect="1"/>
          </p:cNvPicPr>
          <p:nvPr/>
        </p:nvPicPr>
        <p:blipFill>
          <a:blip r:embed="rId2"/>
          <a:stretch>
            <a:fillRect/>
          </a:stretch>
        </p:blipFill>
        <p:spPr>
          <a:xfrm>
            <a:off x="1635125" y="2052932"/>
            <a:ext cx="3559175" cy="4689179"/>
          </a:xfrm>
          <a:prstGeom prst="rect">
            <a:avLst/>
          </a:prstGeom>
        </p:spPr>
      </p:pic>
      <p:sp>
        <p:nvSpPr>
          <p:cNvPr id="4" name="ZoneTexte 3"/>
          <p:cNvSpPr txBox="1"/>
          <p:nvPr/>
        </p:nvSpPr>
        <p:spPr>
          <a:xfrm>
            <a:off x="7208314" y="3970017"/>
            <a:ext cx="3438161" cy="2000548"/>
          </a:xfrm>
          <a:prstGeom prst="rect">
            <a:avLst/>
          </a:prstGeom>
          <a:noFill/>
        </p:spPr>
        <p:txBody>
          <a:bodyPr wrap="square" rtlCol="0">
            <a:spAutoFit/>
          </a:bodyPr>
          <a:lstStyle/>
          <a:p>
            <a:r>
              <a:rPr lang="fr-FR" sz="4400" b="1" dirty="0" smtClean="0"/>
              <a:t>B </a:t>
            </a:r>
            <a:r>
              <a:rPr lang="fr-FR" sz="4400" b="1" dirty="0" err="1" smtClean="0"/>
              <a:t>b</a:t>
            </a:r>
            <a:endParaRPr lang="fr-FR" sz="4400" b="1" dirty="0" smtClean="0"/>
          </a:p>
          <a:p>
            <a:r>
              <a:rPr lang="fr-FR" sz="4400" b="1" dirty="0"/>
              <a:t>l</a:t>
            </a:r>
            <a:r>
              <a:rPr lang="fr-FR" sz="4400" b="1" dirty="0" smtClean="0"/>
              <a:t>a </a:t>
            </a:r>
            <a:r>
              <a:rPr lang="fr-FR" sz="8000" b="1" dirty="0" smtClean="0"/>
              <a:t>b</a:t>
            </a:r>
            <a:r>
              <a:rPr lang="fr-FR" sz="4400" b="1" dirty="0" smtClean="0"/>
              <a:t>ille</a:t>
            </a:r>
            <a:endParaRPr lang="fr-FR" sz="4400" b="1" dirty="0"/>
          </a:p>
        </p:txBody>
      </p:sp>
    </p:spTree>
    <p:extLst>
      <p:ext uri="{BB962C8B-B14F-4D97-AF65-F5344CB8AC3E}">
        <p14:creationId xmlns:p14="http://schemas.microsoft.com/office/powerpoint/2010/main" val="254700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variantes possibles</a:t>
            </a:r>
            <a:endParaRPr lang="fr-FR" dirty="0"/>
          </a:p>
        </p:txBody>
      </p:sp>
      <p:sp>
        <p:nvSpPr>
          <p:cNvPr id="3" name="Espace réservé du contenu 2"/>
          <p:cNvSpPr>
            <a:spLocks noGrp="1"/>
          </p:cNvSpPr>
          <p:nvPr>
            <p:ph idx="1"/>
          </p:nvPr>
        </p:nvSpPr>
        <p:spPr>
          <a:xfrm>
            <a:off x="1111978" y="1676401"/>
            <a:ext cx="4907822" cy="2717799"/>
          </a:xfrm>
        </p:spPr>
        <p:txBody>
          <a:bodyPr>
            <a:normAutofit/>
          </a:bodyPr>
          <a:lstStyle/>
          <a:p>
            <a:r>
              <a:rPr lang="fr-FR" b="1" dirty="0"/>
              <a:t>ABC ville,</a:t>
            </a:r>
            <a:r>
              <a:rPr lang="fr-FR" dirty="0"/>
              <a:t> Francesco </a:t>
            </a:r>
            <a:r>
              <a:rPr lang="fr-FR" dirty="0" err="1"/>
              <a:t>Acerbis</a:t>
            </a:r>
            <a:r>
              <a:rPr lang="fr-FR" dirty="0"/>
              <a:t>, Sarbacane</a:t>
            </a:r>
          </a:p>
          <a:p>
            <a:r>
              <a:rPr lang="fr-FR" i="1" dirty="0"/>
              <a:t>De très belles photos urbaines dans lesquelles se cache la lettre … pas toujours facile à trouver mais la réponse est cachée sous le petit volet de la page de droite. Une belle façon de revisiter notre environnement.</a:t>
            </a:r>
            <a:endParaRPr lang="fr-FR" dirty="0"/>
          </a:p>
          <a:p>
            <a:endParaRPr lang="fr-FR" dirty="0"/>
          </a:p>
        </p:txBody>
      </p:sp>
      <p:pic>
        <p:nvPicPr>
          <p:cNvPr id="4" name="Image 3"/>
          <p:cNvPicPr>
            <a:picLocks noChangeAspect="1"/>
          </p:cNvPicPr>
          <p:nvPr/>
        </p:nvPicPr>
        <p:blipFill>
          <a:blip r:embed="rId2"/>
          <a:stretch>
            <a:fillRect/>
          </a:stretch>
        </p:blipFill>
        <p:spPr>
          <a:xfrm>
            <a:off x="6973425" y="1231899"/>
            <a:ext cx="4456575" cy="5426075"/>
          </a:xfrm>
          <a:prstGeom prst="rect">
            <a:avLst/>
          </a:prstGeom>
        </p:spPr>
      </p:pic>
      <p:sp>
        <p:nvSpPr>
          <p:cNvPr id="5" name="ZoneTexte 4"/>
          <p:cNvSpPr txBox="1"/>
          <p:nvPr/>
        </p:nvSpPr>
        <p:spPr>
          <a:xfrm>
            <a:off x="1358900" y="4876800"/>
            <a:ext cx="3797300" cy="923330"/>
          </a:xfrm>
          <a:prstGeom prst="rect">
            <a:avLst/>
          </a:prstGeom>
          <a:solidFill>
            <a:schemeClr val="accent1">
              <a:lumMod val="60000"/>
              <a:lumOff val="40000"/>
            </a:schemeClr>
          </a:solidFill>
        </p:spPr>
        <p:txBody>
          <a:bodyPr wrap="square" rtlCol="0">
            <a:spAutoFit/>
          </a:bodyPr>
          <a:lstStyle/>
          <a:p>
            <a:r>
              <a:rPr lang="fr-FR" dirty="0" smtClean="0"/>
              <a:t>Partons à la recherche des lettres présentes dans notre environnement proche… </a:t>
            </a:r>
            <a:endParaRPr lang="fr-FR" dirty="0"/>
          </a:p>
        </p:txBody>
      </p:sp>
    </p:spTree>
    <p:extLst>
      <p:ext uri="{BB962C8B-B14F-4D97-AF65-F5344CB8AC3E}">
        <p14:creationId xmlns:p14="http://schemas.microsoft.com/office/powerpoint/2010/main" val="3396074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Des objets qui ressemblent à des lettres ?</a:t>
            </a:r>
            <a:endParaRPr lang="fr-FR" dirty="0"/>
          </a:p>
        </p:txBody>
      </p:sp>
      <p:pic>
        <p:nvPicPr>
          <p:cNvPr id="5" name="Image 4"/>
          <p:cNvPicPr>
            <a:picLocks noChangeAspect="1"/>
          </p:cNvPicPr>
          <p:nvPr/>
        </p:nvPicPr>
        <p:blipFill>
          <a:blip r:embed="rId2"/>
          <a:stretch>
            <a:fillRect/>
          </a:stretch>
        </p:blipFill>
        <p:spPr>
          <a:xfrm>
            <a:off x="4546600" y="1128451"/>
            <a:ext cx="6540499" cy="5448683"/>
          </a:xfrm>
          <a:prstGeom prst="rect">
            <a:avLst/>
          </a:prstGeom>
        </p:spPr>
      </p:pic>
      <p:pic>
        <p:nvPicPr>
          <p:cNvPr id="6" name="Image 5"/>
          <p:cNvPicPr>
            <a:picLocks noChangeAspect="1"/>
          </p:cNvPicPr>
          <p:nvPr/>
        </p:nvPicPr>
        <p:blipFill>
          <a:blip r:embed="rId3"/>
          <a:stretch>
            <a:fillRect/>
          </a:stretch>
        </p:blipFill>
        <p:spPr>
          <a:xfrm>
            <a:off x="1048478" y="2163762"/>
            <a:ext cx="2883947" cy="3602038"/>
          </a:xfrm>
          <a:prstGeom prst="rect">
            <a:avLst/>
          </a:prstGeom>
        </p:spPr>
      </p:pic>
    </p:spTree>
    <p:extLst>
      <p:ext uri="{BB962C8B-B14F-4D97-AF65-F5344CB8AC3E}">
        <p14:creationId xmlns:p14="http://schemas.microsoft.com/office/powerpoint/2010/main" val="761601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Défis  N°2 : La phrase / Le texte</a:t>
            </a:r>
            <a:endParaRPr lang="fr-FR" dirty="0"/>
          </a:p>
        </p:txBody>
      </p:sp>
      <p:sp>
        <p:nvSpPr>
          <p:cNvPr id="3" name="Espace réservé du contenu 2"/>
          <p:cNvSpPr>
            <a:spLocks noGrp="1"/>
          </p:cNvSpPr>
          <p:nvPr>
            <p:ph idx="1"/>
          </p:nvPr>
        </p:nvSpPr>
        <p:spPr>
          <a:xfrm>
            <a:off x="1137378" y="1485901"/>
            <a:ext cx="10178322" cy="5372099"/>
          </a:xfrm>
        </p:spPr>
        <p:txBody>
          <a:bodyPr>
            <a:normAutofit/>
          </a:bodyPr>
          <a:lstStyle/>
          <a:p>
            <a:r>
              <a:rPr lang="fr-FR" sz="2400" dirty="0" smtClean="0"/>
              <a:t>« Je te mets au défi de pouvoir réaliser </a:t>
            </a:r>
            <a:r>
              <a:rPr lang="fr-FR" sz="2400" b="1" dirty="0" smtClean="0"/>
              <a:t>en une semaine (7 jours) </a:t>
            </a:r>
            <a:r>
              <a:rPr lang="fr-FR" sz="2400" dirty="0" smtClean="0"/>
              <a:t>un abécédaire avec tous les élèves de ta classe.</a:t>
            </a:r>
          </a:p>
          <a:p>
            <a:r>
              <a:rPr lang="fr-FR" sz="2400" dirty="0" smtClean="0"/>
              <a:t>Cet abécédaire sera réalisé sur le support de votre choix.</a:t>
            </a:r>
          </a:p>
          <a:p>
            <a:r>
              <a:rPr lang="fr-FR" sz="2400" dirty="0" smtClean="0"/>
              <a:t>Sur chaque page, il y aura :</a:t>
            </a:r>
          </a:p>
          <a:p>
            <a:pPr lvl="1"/>
            <a:r>
              <a:rPr lang="fr-FR" sz="2400" dirty="0" smtClean="0"/>
              <a:t>une lettre écrite dans ses 3 écritures</a:t>
            </a:r>
          </a:p>
          <a:p>
            <a:pPr lvl="1"/>
            <a:r>
              <a:rPr lang="fr-FR" sz="2400" dirty="0" smtClean="0"/>
              <a:t>Une phrase correcte qui aura été écrite avec le plus possible de mots qui commencent ou qui contiennent la lettre… (Qui pourra écrire une phrase en utilisant le plus de fois possible la lettre de cette page ? Vous pouvez vous lancer des défis dans votre classe ! ). Plus difficile… Un texte ? </a:t>
            </a:r>
          </a:p>
          <a:p>
            <a:pPr lvl="1"/>
            <a:r>
              <a:rPr lang="fr-FR" sz="2400" dirty="0" smtClean="0"/>
              <a:t>Un dessin reproduit sur un fond coloré qui représentera les objets qui commencent par la lettre dédiée à cette page.</a:t>
            </a:r>
          </a:p>
          <a:p>
            <a:pPr lvl="1"/>
            <a:endParaRPr lang="fr-FR" dirty="0" smtClean="0"/>
          </a:p>
        </p:txBody>
      </p:sp>
    </p:spTree>
    <p:extLst>
      <p:ext uri="{BB962C8B-B14F-4D97-AF65-F5344CB8AC3E}">
        <p14:creationId xmlns:p14="http://schemas.microsoft.com/office/powerpoint/2010/main" val="3712624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96925" y="355601"/>
            <a:ext cx="5618608" cy="5626100"/>
          </a:xfrm>
          <a:prstGeom prst="rect">
            <a:avLst/>
          </a:prstGeom>
        </p:spPr>
      </p:pic>
      <p:pic>
        <p:nvPicPr>
          <p:cNvPr id="6" name="Image 5"/>
          <p:cNvPicPr>
            <a:picLocks noChangeAspect="1"/>
          </p:cNvPicPr>
          <p:nvPr/>
        </p:nvPicPr>
        <p:blipFill>
          <a:blip r:embed="rId3"/>
          <a:stretch>
            <a:fillRect/>
          </a:stretch>
        </p:blipFill>
        <p:spPr>
          <a:xfrm>
            <a:off x="6415533" y="1435100"/>
            <a:ext cx="5682967" cy="3949701"/>
          </a:xfrm>
          <a:prstGeom prst="rect">
            <a:avLst/>
          </a:prstGeom>
        </p:spPr>
      </p:pic>
      <p:sp>
        <p:nvSpPr>
          <p:cNvPr id="7" name="ZoneTexte 6"/>
          <p:cNvSpPr txBox="1"/>
          <p:nvPr/>
        </p:nvSpPr>
        <p:spPr>
          <a:xfrm>
            <a:off x="7504416" y="838200"/>
            <a:ext cx="3505200" cy="584775"/>
          </a:xfrm>
          <a:prstGeom prst="rect">
            <a:avLst/>
          </a:prstGeom>
          <a:noFill/>
        </p:spPr>
        <p:txBody>
          <a:bodyPr wrap="square" rtlCol="0">
            <a:spAutoFit/>
          </a:bodyPr>
          <a:lstStyle/>
          <a:p>
            <a:r>
              <a:rPr lang="fr-FR" sz="3200" b="1" dirty="0" smtClean="0"/>
              <a:t>Quelle lettre ? </a:t>
            </a:r>
            <a:endParaRPr lang="fr-FR" sz="3200" b="1" dirty="0"/>
          </a:p>
        </p:txBody>
      </p:sp>
      <p:sp>
        <p:nvSpPr>
          <p:cNvPr id="8" name="Rectangle 7"/>
          <p:cNvSpPr/>
          <p:nvPr/>
        </p:nvSpPr>
        <p:spPr>
          <a:xfrm>
            <a:off x="2146300" y="6279634"/>
            <a:ext cx="8305800" cy="369332"/>
          </a:xfrm>
          <a:prstGeom prst="rect">
            <a:avLst/>
          </a:prstGeom>
        </p:spPr>
        <p:txBody>
          <a:bodyPr wrap="square">
            <a:spAutoFit/>
          </a:bodyPr>
          <a:lstStyle/>
          <a:p>
            <a:r>
              <a:rPr lang="fr-FR" dirty="0">
                <a:hlinkClick r:id="rId4"/>
              </a:rPr>
              <a:t>http://mariajalibert.com/expositions/exposition-a-louer-joyeux-abecedaire/</a:t>
            </a:r>
            <a:endParaRPr lang="fr-FR" dirty="0"/>
          </a:p>
        </p:txBody>
      </p:sp>
    </p:spTree>
    <p:extLst>
      <p:ext uri="{BB962C8B-B14F-4D97-AF65-F5344CB8AC3E}">
        <p14:creationId xmlns:p14="http://schemas.microsoft.com/office/powerpoint/2010/main" val="3827952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L’alphabet fou / A. </a:t>
            </a:r>
            <a:r>
              <a:rPr lang="fr-FR" dirty="0" err="1" smtClean="0"/>
              <a:t>Rosenstiehl</a:t>
            </a:r>
            <a:endParaRPr lang="fr-FR" dirty="0"/>
          </a:p>
        </p:txBody>
      </p:sp>
      <p:pic>
        <p:nvPicPr>
          <p:cNvPr id="8" name="Image 7"/>
          <p:cNvPicPr>
            <a:picLocks noChangeAspect="1"/>
          </p:cNvPicPr>
          <p:nvPr/>
        </p:nvPicPr>
        <p:blipFill>
          <a:blip r:embed="rId2"/>
          <a:stretch>
            <a:fillRect/>
          </a:stretch>
        </p:blipFill>
        <p:spPr>
          <a:xfrm>
            <a:off x="5995987" y="2200586"/>
            <a:ext cx="5815013" cy="3725551"/>
          </a:xfrm>
          <a:prstGeom prst="rect">
            <a:avLst/>
          </a:prstGeom>
        </p:spPr>
      </p:pic>
      <p:sp>
        <p:nvSpPr>
          <p:cNvPr id="9" name="ZoneTexte 8"/>
          <p:cNvSpPr txBox="1"/>
          <p:nvPr/>
        </p:nvSpPr>
        <p:spPr>
          <a:xfrm>
            <a:off x="1524000" y="4918709"/>
            <a:ext cx="3517900" cy="1754326"/>
          </a:xfrm>
          <a:prstGeom prst="rect">
            <a:avLst/>
          </a:prstGeom>
          <a:solidFill>
            <a:schemeClr val="accent5">
              <a:lumMod val="60000"/>
              <a:lumOff val="40000"/>
            </a:schemeClr>
          </a:solidFill>
        </p:spPr>
        <p:txBody>
          <a:bodyPr wrap="square" rtlCol="0">
            <a:spAutoFit/>
          </a:bodyPr>
          <a:lstStyle/>
          <a:p>
            <a:r>
              <a:rPr lang="fr-FR" dirty="0" smtClean="0"/>
              <a:t>Lien pour écouter ou voir les premières pages de ce livre en ligne…</a:t>
            </a:r>
          </a:p>
          <a:p>
            <a:endParaRPr lang="fr-FR" dirty="0"/>
          </a:p>
          <a:p>
            <a:r>
              <a:rPr lang="fr-FR" dirty="0">
                <a:hlinkClick r:id="rId3"/>
              </a:rPr>
              <a:t>https://www.storyplayr.com/histoire/l-alphabet-fou</a:t>
            </a:r>
            <a:endParaRPr lang="fr-FR" dirty="0" smtClean="0"/>
          </a:p>
        </p:txBody>
      </p:sp>
      <p:pic>
        <p:nvPicPr>
          <p:cNvPr id="10" name="Image 9"/>
          <p:cNvPicPr>
            <a:picLocks noChangeAspect="1"/>
          </p:cNvPicPr>
          <p:nvPr/>
        </p:nvPicPr>
        <p:blipFill>
          <a:blip r:embed="rId4"/>
          <a:stretch>
            <a:fillRect/>
          </a:stretch>
        </p:blipFill>
        <p:spPr>
          <a:xfrm>
            <a:off x="1524000" y="1348736"/>
            <a:ext cx="2697163" cy="3442922"/>
          </a:xfrm>
          <a:prstGeom prst="rect">
            <a:avLst/>
          </a:prstGeom>
        </p:spPr>
      </p:pic>
    </p:spTree>
    <p:extLst>
      <p:ext uri="{BB962C8B-B14F-4D97-AF65-F5344CB8AC3E}">
        <p14:creationId xmlns:p14="http://schemas.microsoft.com/office/powerpoint/2010/main" val="1296509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325</TotalTime>
  <Words>311</Words>
  <Application>Microsoft Office PowerPoint</Application>
  <PresentationFormat>Grand écran</PresentationFormat>
  <Paragraphs>71</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brandonbold</vt:lpstr>
      <vt:lpstr>brandonregular</vt:lpstr>
      <vt:lpstr>Gill Sans MT</vt:lpstr>
      <vt:lpstr>Impact</vt:lpstr>
      <vt:lpstr>Badge</vt:lpstr>
      <vt:lpstr>3 défis Abécédaires</vt:lpstr>
      <vt:lpstr>Le principe de ces défis…</vt:lpstr>
      <vt:lpstr>Défis   N°1 : la lettre</vt:lpstr>
      <vt:lpstr>Des lettres que je crée avec mes objets du quotidien…</vt:lpstr>
      <vt:lpstr>Des variantes possibles</vt:lpstr>
      <vt:lpstr>Des objets qui ressemblent à des lettres ?</vt:lpstr>
      <vt:lpstr>Défis  N°2 : La phrase / Le texte</vt:lpstr>
      <vt:lpstr>Présentation PowerPoint</vt:lpstr>
      <vt:lpstr>L’alphabet fou / A. Rosenstiehl</vt:lpstr>
      <vt:lpstr>Exemple</vt:lpstr>
      <vt:lpstr>Présentation PowerPoint</vt:lpstr>
      <vt:lpstr>Présentation PowerPoint</vt:lpstr>
      <vt:lpstr>Défis    N°3 : un abécédaire détourné…</vt:lpstr>
      <vt:lpstr>Présentation PowerPoint</vt:lpstr>
      <vt:lpstr>Présentation PowerPoint</vt:lpstr>
      <vt:lpstr>Présentation PowerPoint</vt:lpstr>
      <vt:lpstr>L’anti-anbécédaire / M. Escoffier et K. DI Giacomo</vt:lpstr>
      <vt:lpstr>Abécédaire  des objets imaginaires</vt:lpstr>
      <vt:lpstr>Bibliographie : Des abécédaires en tous genres</vt:lpstr>
      <vt:lpstr>Des abécédaires en ligne</vt:lpstr>
      <vt:lpstr>Présentation PowerPoint</vt:lpstr>
      <vt:lpstr>Le lexique de la maison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défis Abécédaires</dc:title>
  <dc:creator>Yvan CROSSOUARD</dc:creator>
  <cp:lastModifiedBy>Yvan CROSSOUARD</cp:lastModifiedBy>
  <cp:revision>54</cp:revision>
  <dcterms:created xsi:type="dcterms:W3CDTF">2020-03-25T05:26:46Z</dcterms:created>
  <dcterms:modified xsi:type="dcterms:W3CDTF">2020-03-25T10:52:26Z</dcterms:modified>
</cp:coreProperties>
</file>