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11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91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0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2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45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9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24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0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12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5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15B624-2460-4A3B-AAD3-32DC8820519E}" type="datetimeFigureOut">
              <a:rPr lang="de-DE" smtClean="0"/>
              <a:t>25.02.2021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5517BC8-9FF5-4E1A-B14B-C50B6F4DB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2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kulturportfolio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Leonora </a:t>
            </a:r>
            <a:r>
              <a:rPr lang="de-DE" dirty="0" err="1" smtClean="0"/>
              <a:t>Danaj</a:t>
            </a:r>
            <a:r>
              <a:rPr lang="de-DE" dirty="0" smtClean="0"/>
              <a:t>, Jelena </a:t>
            </a:r>
            <a:r>
              <a:rPr lang="de-DE" dirty="0" err="1" smtClean="0"/>
              <a:t>Viskup</a:t>
            </a:r>
            <a:r>
              <a:rPr lang="de-DE" dirty="0" smtClean="0"/>
              <a:t>, Melissa Gencer, Daniel </a:t>
            </a:r>
            <a:r>
              <a:rPr lang="de-DE" dirty="0" err="1" smtClean="0"/>
              <a:t>Szmola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47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Weiterbildungsmöglichkeiten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5" y="2638044"/>
            <a:ext cx="9282439" cy="4219956"/>
          </a:xfrm>
        </p:spPr>
        <p:txBody>
          <a:bodyPr>
            <a:normAutofit/>
          </a:bodyPr>
          <a:lstStyle/>
          <a:p>
            <a:r>
              <a:rPr lang="de-DE" dirty="0" smtClean="0"/>
              <a:t>Nach Lehrabschluss</a:t>
            </a:r>
          </a:p>
          <a:p>
            <a:pPr lvl="1"/>
            <a:r>
              <a:rPr lang="de-DE" dirty="0"/>
              <a:t>Zusatzprüfung in einem verwandten </a:t>
            </a:r>
            <a:r>
              <a:rPr lang="de-DE" dirty="0" smtClean="0"/>
              <a:t>Lehrberuf</a:t>
            </a:r>
          </a:p>
          <a:p>
            <a:pPr lvl="1"/>
            <a:r>
              <a:rPr lang="de-DE" dirty="0" smtClean="0"/>
              <a:t>Meisterprüfung</a:t>
            </a:r>
          </a:p>
          <a:p>
            <a:pPr lvl="2"/>
            <a:r>
              <a:rPr lang="de-DE" dirty="0" smtClean="0"/>
              <a:t>krönender </a:t>
            </a:r>
            <a:r>
              <a:rPr lang="de-DE" dirty="0"/>
              <a:t>Abschluss der Berufsausbildung </a:t>
            </a:r>
            <a:endParaRPr lang="de-DE" dirty="0" smtClean="0"/>
          </a:p>
          <a:p>
            <a:pPr lvl="2"/>
            <a:r>
              <a:rPr lang="de-DE" dirty="0" smtClean="0"/>
              <a:t>optimale </a:t>
            </a:r>
            <a:r>
              <a:rPr lang="de-DE" dirty="0"/>
              <a:t>Einstieg in die berufliche </a:t>
            </a:r>
            <a:r>
              <a:rPr lang="de-DE" dirty="0" smtClean="0"/>
              <a:t>Selbstständigkeit</a:t>
            </a:r>
          </a:p>
          <a:p>
            <a:pPr lvl="1"/>
            <a:r>
              <a:rPr lang="de-DE" dirty="0" smtClean="0"/>
              <a:t>Aufbaulehrgänge </a:t>
            </a:r>
          </a:p>
          <a:p>
            <a:pPr lvl="1"/>
            <a:r>
              <a:rPr lang="de-DE" dirty="0" smtClean="0"/>
              <a:t>Berufsreifeprüfung</a:t>
            </a:r>
          </a:p>
          <a:p>
            <a:pPr lvl="1"/>
            <a:r>
              <a:rPr lang="de-DE" dirty="0" smtClean="0"/>
              <a:t>Studienberechtigungsprüfung </a:t>
            </a:r>
          </a:p>
          <a:p>
            <a:pPr lvl="1"/>
            <a:r>
              <a:rPr lang="de-DE" dirty="0" smtClean="0"/>
              <a:t>Fachhochschule</a:t>
            </a:r>
          </a:p>
          <a:p>
            <a:pPr lvl="1"/>
            <a:r>
              <a:rPr lang="de-DE" dirty="0" smtClean="0"/>
              <a:t>Fachspezifische </a:t>
            </a:r>
            <a:r>
              <a:rPr lang="de-DE" dirty="0"/>
              <a:t>Weiterbildungen.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40" y="4662179"/>
            <a:ext cx="3462658" cy="16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9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Weiterbildungsmöglichkeiten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Nach mittlere </a:t>
            </a:r>
            <a:r>
              <a:rPr lang="de-DE" dirty="0" smtClean="0"/>
              <a:t>Reife</a:t>
            </a:r>
          </a:p>
          <a:p>
            <a:pPr lvl="1"/>
            <a:r>
              <a:rPr lang="de-DE" dirty="0" smtClean="0"/>
              <a:t>Übertritt in AHS Oberstufe</a:t>
            </a:r>
          </a:p>
          <a:p>
            <a:pPr lvl="1"/>
            <a:r>
              <a:rPr lang="de-DE" dirty="0" smtClean="0"/>
              <a:t>HAK/ HAS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Handelsakademie / Handelsschule</a:t>
            </a:r>
          </a:p>
          <a:p>
            <a:pPr lvl="1"/>
            <a:r>
              <a:rPr lang="de-DE" dirty="0" smtClean="0"/>
              <a:t>HTL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Höhere Technische Lehranstalt</a:t>
            </a:r>
          </a:p>
          <a:p>
            <a:pPr lvl="1"/>
            <a:r>
              <a:rPr lang="de-DE" dirty="0" smtClean="0"/>
              <a:t>Höhere Bundeslehranstalt für wirtschaftliche Berufe</a:t>
            </a:r>
          </a:p>
          <a:p>
            <a:pPr lvl="1"/>
            <a:r>
              <a:rPr lang="de-DE" dirty="0" smtClean="0"/>
              <a:t>Lehre </a:t>
            </a:r>
          </a:p>
          <a:p>
            <a:pPr lvl="1"/>
            <a:r>
              <a:rPr lang="de-DE" dirty="0" smtClean="0"/>
              <a:t>Polytechnische Schule 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45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Weiterbildungsmöglichkeiten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5036" y="2517058"/>
            <a:ext cx="5075770" cy="334847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Nach Matura </a:t>
            </a:r>
            <a:endParaRPr lang="de-DE" dirty="0" smtClean="0"/>
          </a:p>
          <a:p>
            <a:pPr marL="0" indent="0">
              <a:buNone/>
            </a:pPr>
            <a:endParaRPr lang="de-DE" sz="200" dirty="0" smtClean="0"/>
          </a:p>
          <a:p>
            <a:pPr lvl="1"/>
            <a:r>
              <a:rPr lang="de-DE" dirty="0"/>
              <a:t>Bundesheer - Präsenzdienst (Grundwehrdienst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Zivildienst </a:t>
            </a:r>
            <a:r>
              <a:rPr lang="de-DE" dirty="0"/>
              <a:t>(Wehrersatzdienst)Auslandsdienst (Auslandszivildienst / Zivilersatzdienst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EF </a:t>
            </a:r>
            <a:r>
              <a:rPr lang="de-DE" dirty="0"/>
              <a:t>– ein Jahr freiwilliger </a:t>
            </a:r>
            <a:r>
              <a:rPr lang="de-DE" dirty="0" smtClean="0"/>
              <a:t>Dienst</a:t>
            </a:r>
          </a:p>
          <a:p>
            <a:pPr lvl="1"/>
            <a:r>
              <a:rPr lang="de-DE" dirty="0" smtClean="0"/>
              <a:t>Freiwilliges </a:t>
            </a:r>
            <a:r>
              <a:rPr lang="de-DE" dirty="0"/>
              <a:t>soziales Jahr (FSJ) und freiwilliger </a:t>
            </a:r>
            <a:r>
              <a:rPr lang="de-DE" dirty="0" smtClean="0"/>
              <a:t>Sommereinsatz</a:t>
            </a:r>
          </a:p>
          <a:p>
            <a:pPr lvl="1"/>
            <a:r>
              <a:rPr lang="de-DE" dirty="0" smtClean="0"/>
              <a:t>Freiwilliger Sommereinsatz</a:t>
            </a:r>
          </a:p>
          <a:p>
            <a:pPr lvl="1"/>
            <a:r>
              <a:rPr lang="de-DE" dirty="0" smtClean="0"/>
              <a:t>Universität</a:t>
            </a:r>
          </a:p>
          <a:p>
            <a:pPr lvl="2"/>
            <a:r>
              <a:rPr lang="de-DE" dirty="0"/>
              <a:t>Privatuniversität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427577" y="3067193"/>
            <a:ext cx="4299417" cy="325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 smtClean="0"/>
              <a:t>Fachhochschule</a:t>
            </a:r>
          </a:p>
          <a:p>
            <a:pPr lvl="1"/>
            <a:r>
              <a:rPr lang="de-DE" sz="1400" dirty="0" smtClean="0"/>
              <a:t>Pädagogische Hochschule, ehem. "</a:t>
            </a:r>
            <a:r>
              <a:rPr lang="de-DE" sz="1400" dirty="0" err="1" smtClean="0"/>
              <a:t>Pädak</a:t>
            </a:r>
            <a:r>
              <a:rPr lang="de-DE" sz="1400" dirty="0" smtClean="0"/>
              <a:t>„</a:t>
            </a:r>
          </a:p>
          <a:p>
            <a:pPr lvl="1"/>
            <a:r>
              <a:rPr lang="de-DE" sz="1400" dirty="0" smtClean="0"/>
              <a:t>Kolleg</a:t>
            </a:r>
          </a:p>
          <a:p>
            <a:pPr lvl="1"/>
            <a:r>
              <a:rPr lang="de-DE" sz="1400" dirty="0" smtClean="0"/>
              <a:t>Akademie</a:t>
            </a:r>
          </a:p>
          <a:p>
            <a:pPr lvl="1"/>
            <a:r>
              <a:rPr lang="de-DE" sz="1400" dirty="0" smtClean="0"/>
              <a:t>Studium</a:t>
            </a:r>
          </a:p>
          <a:p>
            <a:pPr lvl="2"/>
            <a:r>
              <a:rPr lang="de-DE" sz="1400" dirty="0" smtClean="0"/>
              <a:t> Duales Studium</a:t>
            </a:r>
          </a:p>
          <a:p>
            <a:pPr lvl="2"/>
            <a:r>
              <a:rPr lang="de-DE" sz="1400" dirty="0" smtClean="0"/>
              <a:t>Fernstudium</a:t>
            </a:r>
          </a:p>
          <a:p>
            <a:pPr lvl="2"/>
            <a:r>
              <a:rPr lang="de-DE" sz="1400" dirty="0" smtClean="0"/>
              <a:t>Berufsbegleitendes Studium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7284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5" y="2638044"/>
            <a:ext cx="8486025" cy="3910240"/>
          </a:xfrm>
        </p:spPr>
        <p:txBody>
          <a:bodyPr/>
          <a:lstStyle/>
          <a:p>
            <a:r>
              <a:rPr lang="de-DE" dirty="0" smtClean="0"/>
              <a:t>Nach Studium</a:t>
            </a:r>
          </a:p>
          <a:p>
            <a:pPr lvl="1"/>
            <a:r>
              <a:rPr lang="de-DE" dirty="0"/>
              <a:t>Seminare der </a:t>
            </a:r>
            <a:r>
              <a:rPr lang="de-DE" dirty="0" smtClean="0"/>
              <a:t>IHK</a:t>
            </a:r>
          </a:p>
          <a:p>
            <a:pPr lvl="2"/>
            <a:r>
              <a:rPr lang="de-DE" dirty="0" smtClean="0"/>
              <a:t>IHK </a:t>
            </a:r>
            <a:r>
              <a:rPr lang="de-DE" dirty="0" smtClean="0">
                <a:sym typeface="Wingdings" panose="05000000000000000000" pitchFamily="2" charset="2"/>
              </a:rPr>
              <a:t> Industrie- und Handelskammer</a:t>
            </a:r>
            <a:endParaRPr lang="de-DE" dirty="0" smtClean="0"/>
          </a:p>
          <a:p>
            <a:pPr lvl="1"/>
            <a:r>
              <a:rPr lang="de-DE" dirty="0" smtClean="0"/>
              <a:t>Wissenschaftliche Zertifikatskurse</a:t>
            </a:r>
          </a:p>
          <a:p>
            <a:pPr lvl="1"/>
            <a:r>
              <a:rPr lang="de-DE" dirty="0" smtClean="0"/>
              <a:t>Unternehmensinterne Weiterbildungsangebote</a:t>
            </a:r>
          </a:p>
          <a:p>
            <a:pPr lvl="1"/>
            <a:r>
              <a:rPr lang="de-DE" dirty="0" smtClean="0"/>
              <a:t>Weiterbildungsmöglichkeiten </a:t>
            </a:r>
            <a:r>
              <a:rPr lang="de-DE" dirty="0"/>
              <a:t>der </a:t>
            </a:r>
            <a:r>
              <a:rPr lang="de-DE" dirty="0" smtClean="0"/>
              <a:t>Berufsverbände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10" y="2746375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Matura</a:t>
            </a:r>
          </a:p>
          <a:p>
            <a:pPr lvl="1"/>
            <a:r>
              <a:rPr lang="de-DE" dirty="0" smtClean="0"/>
              <a:t>Schriftliche Arbeit verfassen</a:t>
            </a:r>
          </a:p>
          <a:p>
            <a:pPr lvl="1"/>
            <a:r>
              <a:rPr lang="de-DE" dirty="0" smtClean="0"/>
              <a:t>Drei schriftliche und drei mündliche</a:t>
            </a:r>
            <a:r>
              <a:rPr lang="de-DE" dirty="0"/>
              <a:t> </a:t>
            </a:r>
            <a:r>
              <a:rPr lang="de-DE" dirty="0" smtClean="0"/>
              <a:t>oder </a:t>
            </a:r>
          </a:p>
          <a:p>
            <a:pPr lvl="1"/>
            <a:r>
              <a:rPr lang="de-DE" dirty="0" smtClean="0"/>
              <a:t>Vier schriftliche und zwei mündliche </a:t>
            </a:r>
          </a:p>
          <a:p>
            <a:pPr lvl="1"/>
            <a:r>
              <a:rPr lang="de-DE" dirty="0" smtClean="0"/>
              <a:t>Mathematik, Deutsch, Englisch</a:t>
            </a:r>
          </a:p>
          <a:p>
            <a:pPr lvl="2"/>
            <a:r>
              <a:rPr lang="de-DE" dirty="0" smtClean="0"/>
              <a:t>Weitere Fächer je nach Schultyp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631071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Studium</a:t>
            </a:r>
          </a:p>
          <a:p>
            <a:pPr lvl="1"/>
            <a:r>
              <a:rPr lang="de-DE" dirty="0" smtClean="0"/>
              <a:t>Schriftliche Arbeit verfassen</a:t>
            </a:r>
          </a:p>
          <a:p>
            <a:pPr lvl="1"/>
            <a:r>
              <a:rPr lang="de-DE" dirty="0" smtClean="0"/>
              <a:t>Drei schriftliche und drei mündliche oder </a:t>
            </a:r>
          </a:p>
          <a:p>
            <a:pPr lvl="1"/>
            <a:r>
              <a:rPr lang="de-DE" dirty="0" smtClean="0"/>
              <a:t>Vier schriftliche und zwei mündliche </a:t>
            </a:r>
          </a:p>
          <a:p>
            <a:pPr lvl="1"/>
            <a:r>
              <a:rPr lang="de-DE" dirty="0" smtClean="0"/>
              <a:t>Mathematik, Deutsch, Englisch</a:t>
            </a:r>
          </a:p>
          <a:p>
            <a:pPr lvl="2"/>
            <a:r>
              <a:rPr lang="de-DE" dirty="0" smtClean="0"/>
              <a:t>Weitere Fächer je nach Schultyp</a:t>
            </a:r>
          </a:p>
        </p:txBody>
      </p:sp>
    </p:spTree>
    <p:extLst>
      <p:ext uri="{BB962C8B-B14F-4D97-AF65-F5344CB8AC3E}">
        <p14:creationId xmlns:p14="http://schemas.microsoft.com/office/powerpoint/2010/main" val="186501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Prüfungen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061884" y="2790443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Lehrabschlussprüfung</a:t>
            </a:r>
          </a:p>
          <a:p>
            <a:pPr lvl="1"/>
            <a:r>
              <a:rPr lang="de-DE" dirty="0" smtClean="0"/>
              <a:t>Theoretischer Teil</a:t>
            </a:r>
            <a:r>
              <a:rPr lang="de-DE" dirty="0"/>
              <a:t> </a:t>
            </a:r>
            <a:r>
              <a:rPr lang="de-DE" dirty="0" smtClean="0"/>
              <a:t>entfällt </a:t>
            </a:r>
            <a:r>
              <a:rPr lang="de-DE" dirty="0" smtClean="0">
                <a:sym typeface="Wingdings" panose="05000000000000000000" pitchFamily="2" charset="2"/>
              </a:rPr>
              <a:t>erfolgreiches </a:t>
            </a:r>
            <a:r>
              <a:rPr lang="de-DE" dirty="0" smtClean="0"/>
              <a:t>Abschlusszeugnis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raktischer </a:t>
            </a:r>
            <a:r>
              <a:rPr lang="de-DE" dirty="0"/>
              <a:t>Teil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Prüfarbeit </a:t>
            </a:r>
            <a:r>
              <a:rPr lang="de-DE" dirty="0" smtClean="0"/>
              <a:t>und Fachgespräch</a:t>
            </a:r>
          </a:p>
          <a:p>
            <a:pPr lvl="1"/>
            <a:r>
              <a:rPr lang="de-DE" dirty="0" smtClean="0"/>
              <a:t>kaufmännischen </a:t>
            </a:r>
            <a:r>
              <a:rPr lang="de-DE" dirty="0"/>
              <a:t>Lehrberuf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statt </a:t>
            </a:r>
            <a:r>
              <a:rPr lang="de-DE" dirty="0"/>
              <a:t>einer Prüfarbeit einen </a:t>
            </a:r>
            <a:endParaRPr lang="de-DE" dirty="0" smtClean="0"/>
          </a:p>
          <a:p>
            <a:pPr marL="228600" lvl="1" indent="0">
              <a:buNone/>
            </a:pPr>
            <a:r>
              <a:rPr lang="de-DE" dirty="0" smtClean="0"/>
              <a:t>    mündlichen </a:t>
            </a:r>
            <a:r>
              <a:rPr lang="de-DE" dirty="0"/>
              <a:t>und einen schriftlichen Geschäftsfall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Dauer: 4 Stunden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498336" y="27904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Meisterprüfungen</a:t>
            </a:r>
          </a:p>
          <a:p>
            <a:pPr lvl="1"/>
            <a:r>
              <a:rPr lang="de-DE" dirty="0" smtClean="0"/>
              <a:t>Teilnahme an Vorbereitungskursen </a:t>
            </a:r>
          </a:p>
          <a:p>
            <a:pPr lvl="2"/>
            <a:r>
              <a:rPr lang="de-DE" dirty="0" smtClean="0"/>
              <a:t>Nach Erreichen des 18. Lebensjahr</a:t>
            </a:r>
          </a:p>
          <a:p>
            <a:pPr lvl="2"/>
            <a:r>
              <a:rPr lang="de-DE" dirty="0" smtClean="0"/>
              <a:t>Erfüllung der Zugangsvoraussetzungen</a:t>
            </a:r>
          </a:p>
          <a:p>
            <a:pPr lvl="1"/>
            <a:r>
              <a:rPr lang="de-DE" dirty="0"/>
              <a:t>Absolvent/innen </a:t>
            </a:r>
            <a:r>
              <a:rPr lang="de-DE" dirty="0" smtClean="0"/>
              <a:t>können </a:t>
            </a:r>
            <a:r>
              <a:rPr lang="de-DE" dirty="0"/>
              <a:t>auf sehr hohem </a:t>
            </a:r>
            <a:r>
              <a:rPr lang="de-DE" dirty="0" smtClean="0"/>
              <a:t>professionellem</a:t>
            </a:r>
          </a:p>
          <a:p>
            <a:pPr marL="228600" lvl="1" indent="0">
              <a:buNone/>
            </a:pPr>
            <a:r>
              <a:rPr lang="de-DE" dirty="0" smtClean="0"/>
              <a:t>     </a:t>
            </a:r>
            <a:r>
              <a:rPr lang="de-DE" dirty="0"/>
              <a:t>Niveau selbstständig und letztverantwortlich </a:t>
            </a:r>
            <a:r>
              <a:rPr lang="de-DE" dirty="0" smtClean="0"/>
              <a:t>arbeiten</a:t>
            </a:r>
          </a:p>
          <a:p>
            <a:pPr lvl="1"/>
            <a:r>
              <a:rPr lang="de-DE" dirty="0" smtClean="0"/>
              <a:t>Dauer immer unterschiedlich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19" y="5023945"/>
            <a:ext cx="3010658" cy="1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Einschulungsalter</a:t>
            </a:r>
          </a:p>
          <a:p>
            <a:r>
              <a:rPr lang="de-DE" dirty="0" smtClean="0"/>
              <a:t>Schultypen</a:t>
            </a:r>
          </a:p>
          <a:p>
            <a:r>
              <a:rPr lang="de-DE" dirty="0" smtClean="0"/>
              <a:t>Schulpflicht</a:t>
            </a:r>
          </a:p>
          <a:p>
            <a:r>
              <a:rPr lang="de-DE" dirty="0" smtClean="0"/>
              <a:t>Fächer</a:t>
            </a:r>
          </a:p>
          <a:p>
            <a:r>
              <a:rPr lang="de-DE" dirty="0" smtClean="0"/>
              <a:t>Besonderheiten</a:t>
            </a:r>
          </a:p>
          <a:p>
            <a:r>
              <a:rPr lang="de-DE" dirty="0" smtClean="0"/>
              <a:t>Abschlüsse</a:t>
            </a:r>
          </a:p>
          <a:p>
            <a:r>
              <a:rPr lang="de-DE" dirty="0" smtClean="0"/>
              <a:t>Weiterbildung</a:t>
            </a:r>
          </a:p>
          <a:p>
            <a:r>
              <a:rPr lang="de-DE" dirty="0" smtClean="0"/>
              <a:t>Prüfung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8779" y="2638044"/>
            <a:ext cx="5252085" cy="29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Einschulungsalter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Vollendung des 6. Lebensjahr</a:t>
            </a:r>
          </a:p>
          <a:p>
            <a:r>
              <a:rPr lang="de-DE" dirty="0" smtClean="0"/>
              <a:t>1. September</a:t>
            </a:r>
          </a:p>
          <a:p>
            <a:r>
              <a:rPr lang="de-DE" dirty="0" smtClean="0"/>
              <a:t>9 Schuljahre</a:t>
            </a:r>
          </a:p>
          <a:p>
            <a:r>
              <a:rPr lang="de-DE" dirty="0" smtClean="0"/>
              <a:t>Lebensjahr gilt </a:t>
            </a:r>
            <a:r>
              <a:rPr lang="de-DE" dirty="0" smtClean="0">
                <a:sym typeface="Wingdings" panose="05000000000000000000" pitchFamily="2" charset="2"/>
              </a:rPr>
              <a:t> Ablauf Geburtstag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Vor September: Einschulung mit 6 Jahren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Nach September: Einschulung mit 7 Jahren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Vorschule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93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Schultypen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Volksschule (1. bis 4. Schulstufe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Neue Mittelschule oder Unterstufe Gymnasium </a:t>
            </a:r>
            <a:r>
              <a:rPr lang="de-DE" dirty="0"/>
              <a:t>(5. bis 8. Schulstufe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Sonderschule </a:t>
            </a:r>
            <a:r>
              <a:rPr lang="de-DE" dirty="0"/>
              <a:t>und inklusiver </a:t>
            </a:r>
            <a:r>
              <a:rPr lang="de-DE" dirty="0" smtClean="0"/>
              <a:t>Unterricht </a:t>
            </a:r>
          </a:p>
          <a:p>
            <a:r>
              <a:rPr lang="de-DE" dirty="0" smtClean="0"/>
              <a:t>Polytechnische </a:t>
            </a:r>
            <a:r>
              <a:rPr lang="de-DE" dirty="0"/>
              <a:t>Schule (9. Schulstufe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Allgemeinbildende </a:t>
            </a:r>
            <a:r>
              <a:rPr lang="de-DE" dirty="0"/>
              <a:t>höhere Schule (5. bis 12. Schulstufe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Berufsschule </a:t>
            </a:r>
            <a:r>
              <a:rPr lang="de-DE" dirty="0"/>
              <a:t>(10. bis 13. Schulstufe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Berufsbildende </a:t>
            </a:r>
            <a:r>
              <a:rPr lang="de-DE" dirty="0"/>
              <a:t>mittlere Schule (9. bis 12. Schulstufe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Berufsbildende </a:t>
            </a:r>
            <a:r>
              <a:rPr lang="de-DE" dirty="0"/>
              <a:t>höhere Schule (9. bis 12. Schulstufe)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341" y="2759964"/>
            <a:ext cx="2520979" cy="36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Schulpflicht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2638044"/>
            <a:ext cx="8574516" cy="3880743"/>
          </a:xfrm>
        </p:spPr>
        <p:txBody>
          <a:bodyPr>
            <a:normAutofit/>
          </a:bodyPr>
          <a:lstStyle/>
          <a:p>
            <a:r>
              <a:rPr lang="de-DE" dirty="0"/>
              <a:t>E</a:t>
            </a:r>
            <a:r>
              <a:rPr lang="de-DE" dirty="0" smtClean="0"/>
              <a:t>rsten </a:t>
            </a:r>
            <a:r>
              <a:rPr lang="de-DE" dirty="0"/>
              <a:t>vier Schuljahren (in der Regel im Alter von 6 bis 10 </a:t>
            </a:r>
            <a:r>
              <a:rPr lang="de-DE" dirty="0" smtClean="0"/>
              <a:t>Jahren)</a:t>
            </a:r>
          </a:p>
          <a:p>
            <a:pPr lvl="1"/>
            <a:r>
              <a:rPr lang="de-DE" dirty="0" smtClean="0"/>
              <a:t>Besuch </a:t>
            </a:r>
            <a:r>
              <a:rPr lang="de-DE" dirty="0"/>
              <a:t>der Volksschule (Grundschule) </a:t>
            </a:r>
            <a:endParaRPr lang="de-DE" dirty="0" smtClean="0"/>
          </a:p>
          <a:p>
            <a:pPr lvl="1"/>
            <a:r>
              <a:rPr lang="de-DE" dirty="0" smtClean="0"/>
              <a:t>Sonderschule: im </a:t>
            </a:r>
            <a:r>
              <a:rPr lang="de-DE" dirty="0"/>
              <a:t>Rahmen der Schulpflicht im ersten </a:t>
            </a:r>
            <a:r>
              <a:rPr lang="de-DE" dirty="0" smtClean="0"/>
              <a:t>Schuljahr</a:t>
            </a:r>
          </a:p>
          <a:p>
            <a:pPr lvl="2"/>
            <a:r>
              <a:rPr lang="de-DE" dirty="0"/>
              <a:t>O</a:t>
            </a:r>
            <a:r>
              <a:rPr lang="de-DE" dirty="0" smtClean="0"/>
              <a:t>b </a:t>
            </a:r>
            <a:r>
              <a:rPr lang="de-DE" dirty="0"/>
              <a:t>das Kind </a:t>
            </a:r>
            <a:r>
              <a:rPr lang="de-DE" dirty="0" smtClean="0"/>
              <a:t>schulreif ist oder noch nicht</a:t>
            </a:r>
          </a:p>
          <a:p>
            <a:pPr lvl="3"/>
            <a:r>
              <a:rPr lang="de-DE" dirty="0" smtClean="0"/>
              <a:t> </a:t>
            </a:r>
            <a:r>
              <a:rPr lang="de-DE" dirty="0"/>
              <a:t>Besuch einer Vorschule </a:t>
            </a:r>
            <a:r>
              <a:rPr lang="de-DE" dirty="0" smtClean="0"/>
              <a:t>erfolgen </a:t>
            </a:r>
          </a:p>
          <a:p>
            <a:r>
              <a:rPr lang="de-DE" dirty="0" smtClean="0"/>
              <a:t>Im </a:t>
            </a:r>
            <a:r>
              <a:rPr lang="de-DE" dirty="0"/>
              <a:t>5. bis 8. Schuljahr (in der Regel im Alter von 10 bis 14 </a:t>
            </a:r>
            <a:r>
              <a:rPr lang="de-DE" dirty="0" smtClean="0"/>
              <a:t>Jahren)</a:t>
            </a:r>
          </a:p>
          <a:p>
            <a:pPr lvl="1"/>
            <a:r>
              <a:rPr lang="de-DE" dirty="0" smtClean="0"/>
              <a:t> </a:t>
            </a:r>
            <a:r>
              <a:rPr lang="de-DE" dirty="0"/>
              <a:t>Besuch der Neuen </a:t>
            </a:r>
            <a:r>
              <a:rPr lang="de-DE" dirty="0" smtClean="0"/>
              <a:t>Mittelschule</a:t>
            </a:r>
          </a:p>
          <a:p>
            <a:pPr lvl="1"/>
            <a:r>
              <a:rPr lang="de-DE" dirty="0" smtClean="0"/>
              <a:t>Besuch der allgemeinbildenden </a:t>
            </a:r>
            <a:r>
              <a:rPr lang="de-DE" dirty="0"/>
              <a:t>höheren Schule </a:t>
            </a:r>
            <a:endParaRPr lang="de-DE" dirty="0" smtClean="0"/>
          </a:p>
          <a:p>
            <a:pPr lvl="1"/>
            <a:r>
              <a:rPr lang="de-DE" dirty="0" smtClean="0"/>
              <a:t>Besuch der Sonderschulstufe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03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Schulpflicht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9. Schuljahr (in der Regel im Alter von 14 bis 15 </a:t>
            </a:r>
            <a:r>
              <a:rPr lang="de-DE" dirty="0" smtClean="0"/>
              <a:t>Jahren)</a:t>
            </a:r>
          </a:p>
          <a:p>
            <a:pPr lvl="1"/>
            <a:r>
              <a:rPr lang="de-DE" dirty="0" smtClean="0"/>
              <a:t>Besuch </a:t>
            </a:r>
            <a:r>
              <a:rPr lang="de-DE" dirty="0"/>
              <a:t>der Polytechnischen </a:t>
            </a:r>
            <a:r>
              <a:rPr lang="de-DE" dirty="0" smtClean="0"/>
              <a:t>Schule</a:t>
            </a:r>
          </a:p>
          <a:p>
            <a:pPr lvl="1"/>
            <a:r>
              <a:rPr lang="de-DE" dirty="0" smtClean="0"/>
              <a:t>Weiterbesuch </a:t>
            </a:r>
            <a:r>
              <a:rPr lang="de-DE" dirty="0"/>
              <a:t>einer Sonderschule </a:t>
            </a:r>
            <a:endParaRPr lang="de-DE" dirty="0" smtClean="0"/>
          </a:p>
          <a:p>
            <a:pPr lvl="1"/>
            <a:r>
              <a:rPr lang="de-DE" dirty="0" smtClean="0"/>
              <a:t>Besuch </a:t>
            </a:r>
            <a:r>
              <a:rPr lang="de-DE" dirty="0"/>
              <a:t>einer berufsbildenden mittleren bzw. höheren </a:t>
            </a:r>
            <a:r>
              <a:rPr lang="de-DE" dirty="0" smtClean="0"/>
              <a:t>Schule</a:t>
            </a:r>
          </a:p>
          <a:p>
            <a:r>
              <a:rPr lang="de-DE" dirty="0" smtClean="0"/>
              <a:t>Teilnahme der Schulpflichtige Kinder an gleichwertigem Unterricht möglich (z.B. häuslicher Unterricht, Privatschule)</a:t>
            </a:r>
          </a:p>
          <a:p>
            <a:pPr lvl="1"/>
            <a:r>
              <a:rPr lang="de-DE" dirty="0" smtClean="0"/>
              <a:t>Meldung der </a:t>
            </a:r>
            <a:r>
              <a:rPr lang="de-DE" dirty="0"/>
              <a:t>Teilnahme der örtlich zuständigen Bildungsdirektion </a:t>
            </a:r>
            <a:endParaRPr lang="de-DE" dirty="0" smtClean="0"/>
          </a:p>
          <a:p>
            <a:pPr lvl="1"/>
            <a:r>
              <a:rPr lang="de-DE" dirty="0" smtClean="0"/>
              <a:t>Festlegung der Gleichwertigkeit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76" y="4729106"/>
            <a:ext cx="3028975" cy="20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3317" y="2402069"/>
            <a:ext cx="7729728" cy="3101983"/>
          </a:xfrm>
        </p:spPr>
        <p:txBody>
          <a:bodyPr>
            <a:normAutofit/>
          </a:bodyPr>
          <a:lstStyle/>
          <a:p>
            <a:r>
              <a:rPr lang="de-DE" dirty="0"/>
              <a:t>Bewegung und Sport</a:t>
            </a:r>
          </a:p>
          <a:p>
            <a:r>
              <a:rPr lang="de-DE" dirty="0"/>
              <a:t>Bildernische Erziehung</a:t>
            </a:r>
          </a:p>
          <a:p>
            <a:r>
              <a:rPr lang="de-DE" dirty="0"/>
              <a:t>Deutsch</a:t>
            </a:r>
          </a:p>
          <a:p>
            <a:r>
              <a:rPr lang="de-DE" dirty="0"/>
              <a:t>Englisch</a:t>
            </a:r>
          </a:p>
          <a:p>
            <a:r>
              <a:rPr lang="de-DE" dirty="0" smtClean="0"/>
              <a:t>Mathematik</a:t>
            </a:r>
          </a:p>
          <a:p>
            <a:r>
              <a:rPr lang="de-DE" dirty="0"/>
              <a:t>Musikerziehung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522917" y="2402068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de-DE" dirty="0" smtClean="0"/>
              <a:t>Religion</a:t>
            </a:r>
          </a:p>
          <a:p>
            <a:pPr marL="285750" indent="-285750"/>
            <a:r>
              <a:rPr lang="de-DE" dirty="0" smtClean="0"/>
              <a:t>Sachunterricht </a:t>
            </a:r>
          </a:p>
          <a:p>
            <a:pPr marL="285750" indent="-285750"/>
            <a:r>
              <a:rPr lang="de-DE" dirty="0" smtClean="0"/>
              <a:t>Werken Technisch/ Textil </a:t>
            </a:r>
          </a:p>
          <a:p>
            <a:r>
              <a:rPr lang="de-DE" dirty="0" smtClean="0"/>
              <a:t>Spezialisierung der Fächer</a:t>
            </a:r>
          </a:p>
          <a:p>
            <a:pPr lvl="1"/>
            <a:r>
              <a:rPr lang="de-DE" dirty="0" smtClean="0"/>
              <a:t>Nach Wahlen der Abschlüsse</a:t>
            </a:r>
          </a:p>
          <a:p>
            <a:pPr lvl="1"/>
            <a:r>
              <a:rPr lang="de-DE" dirty="0" smtClean="0"/>
              <a:t>Nach Wahlen der Interessen und Begabungen</a:t>
            </a:r>
          </a:p>
          <a:p>
            <a:pPr lvl="2"/>
            <a:r>
              <a:rPr lang="de-DE" dirty="0" smtClean="0"/>
              <a:t>Bsp.: </a:t>
            </a:r>
            <a:r>
              <a:rPr lang="de-DE" dirty="0" err="1" smtClean="0"/>
              <a:t>BAfEP</a:t>
            </a:r>
            <a:r>
              <a:rPr lang="de-DE" dirty="0" smtClean="0"/>
              <a:t>, HAK, HAS, HTL, HLW, etc.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00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Besonderheiten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Förderung der Unterrichtssprache Deutsch</a:t>
            </a:r>
          </a:p>
          <a:p>
            <a:r>
              <a:rPr lang="de-DE" dirty="0" smtClean="0"/>
              <a:t>Erst-, Zweit-, Herkunfts- und Fremdsprachen</a:t>
            </a:r>
          </a:p>
          <a:p>
            <a:r>
              <a:rPr lang="de-DE" dirty="0" smtClean="0"/>
              <a:t>Förderkurs in beliebigen Sprachen</a:t>
            </a:r>
          </a:p>
          <a:p>
            <a:r>
              <a:rPr lang="de-DE" dirty="0" smtClean="0"/>
              <a:t>Unterrichtsbegleitende Sprachstandsbeobachtung</a:t>
            </a:r>
          </a:p>
          <a:p>
            <a:r>
              <a:rPr lang="de-DE" dirty="0" smtClean="0"/>
              <a:t>Angebote an Auslandssemester</a:t>
            </a:r>
          </a:p>
          <a:p>
            <a:r>
              <a:rPr lang="de-DE" dirty="0" smtClean="0"/>
              <a:t>Kärnten </a:t>
            </a:r>
            <a:r>
              <a:rPr lang="de-DE" dirty="0" smtClean="0">
                <a:sym typeface="Wingdings" panose="05000000000000000000" pitchFamily="2" charset="2"/>
              </a:rPr>
              <a:t> Fremdsprache: Slowenisch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Burgenland  Fremdsprach: Kroatisch, </a:t>
            </a:r>
            <a:r>
              <a:rPr lang="de-DE" dirty="0" err="1" smtClean="0">
                <a:sym typeface="Wingdings" panose="05000000000000000000" pitchFamily="2" charset="2"/>
              </a:rPr>
              <a:t>Ungerisch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0939" r="24910"/>
          <a:stretch/>
        </p:blipFill>
        <p:spPr>
          <a:xfrm>
            <a:off x="7437120" y="2538730"/>
            <a:ext cx="433832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3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bschlüsse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5" y="2638044"/>
            <a:ext cx="8849819" cy="3988898"/>
          </a:xfrm>
        </p:spPr>
        <p:txBody>
          <a:bodyPr>
            <a:normAutofit/>
          </a:bodyPr>
          <a:lstStyle/>
          <a:p>
            <a:r>
              <a:rPr lang="de-DE" dirty="0" smtClean="0"/>
              <a:t>Neue Mittelschule und Unterstufengymnasium</a:t>
            </a:r>
          </a:p>
          <a:p>
            <a:pPr lvl="1"/>
            <a:r>
              <a:rPr lang="de-DE" dirty="0" smtClean="0"/>
              <a:t>Hauptschulabschluss</a:t>
            </a:r>
          </a:p>
          <a:p>
            <a:r>
              <a:rPr lang="de-DE" dirty="0" smtClean="0"/>
              <a:t>Allgemeinmildende höhere Schule und </a:t>
            </a:r>
            <a:r>
              <a:rPr lang="de-DE" dirty="0" smtClean="0">
                <a:sym typeface="Wingdings" panose="05000000000000000000" pitchFamily="2" charset="2"/>
              </a:rPr>
              <a:t>Berufsbildende höhere Schule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Matura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Studium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Bachelor - Bachelor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Arts - Bachelor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Science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Master - MBA - Magister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PhD</a:t>
            </a:r>
            <a:r>
              <a:rPr lang="de-DE" dirty="0" smtClean="0">
                <a:sym typeface="Wingdings" panose="05000000000000000000" pitchFamily="2" charset="2"/>
              </a:rPr>
              <a:t> &amp; Doktor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Diplom</a:t>
            </a:r>
          </a:p>
        </p:txBody>
      </p:sp>
    </p:spTree>
    <p:extLst>
      <p:ext uri="{BB962C8B-B14F-4D97-AF65-F5344CB8AC3E}">
        <p14:creationId xmlns:p14="http://schemas.microsoft.com/office/powerpoint/2010/main" val="9580792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581</Words>
  <Application>Microsoft Office PowerPoint</Application>
  <PresentationFormat>Breitbild</PresentationFormat>
  <Paragraphs>149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Wingdings</vt:lpstr>
      <vt:lpstr>Parcel</vt:lpstr>
      <vt:lpstr>kulturportfolio</vt:lpstr>
      <vt:lpstr>inhalt</vt:lpstr>
      <vt:lpstr>Einschulungsalter</vt:lpstr>
      <vt:lpstr>Schultypen</vt:lpstr>
      <vt:lpstr>Schulpflicht</vt:lpstr>
      <vt:lpstr>Schulpflicht</vt:lpstr>
      <vt:lpstr>Fächer</vt:lpstr>
      <vt:lpstr>Besonderheiten</vt:lpstr>
      <vt:lpstr>Abschlüsse</vt:lpstr>
      <vt:lpstr>Weiterbildungsmöglichkeiten</vt:lpstr>
      <vt:lpstr>Weiterbildungsmöglichkeiten</vt:lpstr>
      <vt:lpstr>Weiterbildungsmöglichkeiten</vt:lpstr>
      <vt:lpstr>Weitermöglichkeiten</vt:lpstr>
      <vt:lpstr>Prüfungen</vt:lpstr>
      <vt:lpstr>Prüfungen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Windows-Benutzer</cp:lastModifiedBy>
  <cp:revision>22</cp:revision>
  <dcterms:created xsi:type="dcterms:W3CDTF">2021-02-25T09:43:28Z</dcterms:created>
  <dcterms:modified xsi:type="dcterms:W3CDTF">2021-02-25T21:47:32Z</dcterms:modified>
</cp:coreProperties>
</file>