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3"/>
  </p:notesMasterIdLst>
  <p:sldIdLst>
    <p:sldId id="256" r:id="rId2"/>
    <p:sldId id="258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 snapToObjects="1">
      <p:cViewPr>
        <p:scale>
          <a:sx n="50" d="100"/>
          <a:sy n="50" d="100"/>
        </p:scale>
        <p:origin x="118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D500-7743-F049-A185-C308761CE624}" type="datetimeFigureOut">
              <a:rPr lang="de-DE" smtClean="0"/>
              <a:t>26.02.2021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7D887-6FD6-8E40-92C1-D3E5CCCB1E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83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7D887-6FD6-8E40-92C1-D3E5CCCB1ED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6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7D887-6FD6-8E40-92C1-D3E5CCCB1ED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91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5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0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7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3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5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9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0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3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7D6FA-4024-4CD5-976A-6BEF6ABA5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5292" b="29538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F57F4A-8CEE-B440-90C2-F81F2473F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8000" dirty="0">
                <a:solidFill>
                  <a:schemeClr val="bg1"/>
                </a:solidFill>
              </a:rPr>
              <a:t>Bildungssystem in Österreich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28033B-F43A-F849-899A-86885046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Tanja Seethaler, </a:t>
            </a:r>
            <a:r>
              <a:rPr lang="de-DE" sz="3200" dirty="0" err="1">
                <a:solidFill>
                  <a:schemeClr val="bg1"/>
                </a:solidFill>
              </a:rPr>
              <a:t>Tijana</a:t>
            </a:r>
            <a:r>
              <a:rPr lang="de-DE" sz="3200" dirty="0">
                <a:solidFill>
                  <a:schemeClr val="bg1"/>
                </a:solidFill>
              </a:rPr>
              <a:t> Lukic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2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795E0-0046-6143-9AEF-FDBB4CB5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Prüfungen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4371-3471-0B41-9D48-07A2AE75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Schularbeiten: </a:t>
            </a:r>
          </a:p>
          <a:p>
            <a:pPr lvl="1"/>
            <a:r>
              <a:rPr lang="de-DE" dirty="0" smtClean="0"/>
              <a:t>Pro Semester durchschnittlich 8</a:t>
            </a:r>
          </a:p>
          <a:p>
            <a:pPr lvl="1"/>
            <a:r>
              <a:rPr lang="de-DE" dirty="0" smtClean="0"/>
              <a:t>In den Hauptfächern</a:t>
            </a:r>
          </a:p>
          <a:p>
            <a:pPr marL="427038" lvl="1" indent="-342900"/>
            <a:r>
              <a:rPr lang="de-DE" sz="2800" dirty="0"/>
              <a:t>Tests:</a:t>
            </a:r>
          </a:p>
          <a:p>
            <a:pPr marL="884238" lvl="2" indent="-342900"/>
            <a:r>
              <a:rPr lang="de-DE" sz="2400" dirty="0"/>
              <a:t>Schriftlich</a:t>
            </a:r>
          </a:p>
          <a:p>
            <a:pPr marL="427038" lvl="1" indent="-342900"/>
            <a:r>
              <a:rPr lang="de-DE" sz="2800" dirty="0"/>
              <a:t>Wiederholungen:</a:t>
            </a:r>
          </a:p>
          <a:p>
            <a:pPr marL="884238" lvl="2" indent="-342900"/>
            <a:r>
              <a:rPr lang="de-DE" sz="2400" dirty="0" smtClean="0"/>
              <a:t>Mündlich</a:t>
            </a:r>
          </a:p>
          <a:p>
            <a:pPr marL="884238" lvl="2" indent="-342900"/>
            <a:r>
              <a:rPr lang="de-DE" sz="2400" dirty="0" smtClean="0"/>
              <a:t>Schriftlich</a:t>
            </a:r>
            <a:endParaRPr lang="de-DE" sz="2400" dirty="0"/>
          </a:p>
          <a:p>
            <a:pPr marL="427038" lvl="1" indent="-342900"/>
            <a:endParaRPr lang="de-DE" dirty="0"/>
          </a:p>
          <a:p>
            <a:pPr marL="427038" lvl="1" indent="-342900"/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25" y="2901950"/>
            <a:ext cx="2571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7D6FA-4024-4CD5-976A-6BEF6ABA5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5292" b="29538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F57F4A-8CEE-B440-90C2-F81F2473F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8000" dirty="0">
                <a:solidFill>
                  <a:schemeClr val="bg1"/>
                </a:solidFill>
              </a:rPr>
              <a:t>Bildungssystem in Österreich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28033B-F43A-F849-899A-86885046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Tanja Seethaler, </a:t>
            </a:r>
            <a:r>
              <a:rPr lang="de-DE" sz="3200" dirty="0" err="1">
                <a:solidFill>
                  <a:schemeClr val="bg1"/>
                </a:solidFill>
              </a:rPr>
              <a:t>Tijana</a:t>
            </a:r>
            <a:r>
              <a:rPr lang="de-DE" sz="3200" dirty="0">
                <a:solidFill>
                  <a:schemeClr val="bg1"/>
                </a:solidFill>
              </a:rPr>
              <a:t> Lukic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B1985-137C-AE43-9E4C-C034C555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Einschulungsalter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32421D-9803-9747-8F30-071EDEC45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Einschulungsalter: zwischen 5 und 7 Jahren</a:t>
            </a:r>
          </a:p>
          <a:p>
            <a:r>
              <a:rPr lang="de-DE" dirty="0"/>
              <a:t>Bis 1. September 6. Lebensjahr</a:t>
            </a:r>
          </a:p>
          <a:p>
            <a:r>
              <a:rPr lang="de-DE" dirty="0"/>
              <a:t>Das Kind sollte schulfähig sein</a:t>
            </a:r>
          </a:p>
          <a:p>
            <a:r>
              <a:rPr lang="de-DE" dirty="0"/>
              <a:t>Entwicklungen wie:</a:t>
            </a:r>
          </a:p>
          <a:p>
            <a:pPr lvl="1"/>
            <a:r>
              <a:rPr lang="de-AT" dirty="0"/>
              <a:t>Generelle körperliche </a:t>
            </a:r>
            <a:r>
              <a:rPr lang="de-AT" dirty="0" smtClean="0"/>
              <a:t>Entwicklung</a:t>
            </a:r>
            <a:endParaRPr lang="de-AT" dirty="0"/>
          </a:p>
          <a:p>
            <a:pPr lvl="1"/>
            <a:r>
              <a:rPr lang="de-AT" dirty="0"/>
              <a:t>Motorische Entwicklung und </a:t>
            </a:r>
            <a:r>
              <a:rPr lang="de-AT" dirty="0" smtClean="0"/>
              <a:t>Koordination</a:t>
            </a:r>
            <a:endParaRPr lang="de-AT" dirty="0"/>
          </a:p>
          <a:p>
            <a:pPr lvl="1"/>
            <a:r>
              <a:rPr lang="de-AT" dirty="0"/>
              <a:t>Sprachliche </a:t>
            </a:r>
            <a:r>
              <a:rPr lang="de-AT" dirty="0" smtClean="0"/>
              <a:t>Entwicklung</a:t>
            </a:r>
            <a:endParaRPr lang="de-AT" dirty="0"/>
          </a:p>
          <a:p>
            <a:pPr lvl="1"/>
            <a:r>
              <a:rPr lang="de-AT" dirty="0"/>
              <a:t>Grundlegende kognitive </a:t>
            </a:r>
            <a:r>
              <a:rPr lang="de-AT" dirty="0" smtClean="0"/>
              <a:t>Fähigkeiten</a:t>
            </a:r>
            <a:endParaRPr lang="de-AT" dirty="0"/>
          </a:p>
          <a:p>
            <a:pPr lvl="1"/>
            <a:r>
              <a:rPr lang="de-AT" dirty="0"/>
              <a:t>Soziale </a:t>
            </a:r>
            <a:r>
              <a:rPr lang="de-AT" dirty="0" smtClean="0"/>
              <a:t>Entwicklung</a:t>
            </a:r>
            <a:endParaRPr lang="de-AT" dirty="0"/>
          </a:p>
          <a:p>
            <a:pPr lvl="1"/>
            <a:r>
              <a:rPr lang="de-AT" dirty="0"/>
              <a:t>Emotionale Entwicklung und </a:t>
            </a:r>
            <a:r>
              <a:rPr lang="de-AT" dirty="0" smtClean="0"/>
              <a:t>Selbstständigkeit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409" y="3153103"/>
            <a:ext cx="3471391" cy="232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0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8B643-E423-A940-A0FD-82C74B47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Schultypen, Sonderformen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F289F-01FB-E34E-8481-A818F214B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991850" cy="4685729"/>
          </a:xfrm>
        </p:spPr>
        <p:txBody>
          <a:bodyPr>
            <a:noAutofit/>
          </a:bodyPr>
          <a:lstStyle/>
          <a:p>
            <a:r>
              <a:rPr lang="de-DE" sz="2600" b="1" dirty="0"/>
              <a:t>Unterstufe:</a:t>
            </a:r>
          </a:p>
          <a:p>
            <a:pPr lvl="1"/>
            <a:r>
              <a:rPr lang="de-AT" dirty="0" smtClean="0"/>
              <a:t>Gymnasium</a:t>
            </a:r>
            <a:br>
              <a:rPr lang="de-AT" dirty="0" smtClean="0"/>
            </a:br>
            <a:r>
              <a:rPr lang="de-AT" dirty="0" smtClean="0"/>
              <a:t>(Latein </a:t>
            </a:r>
            <a:r>
              <a:rPr lang="de-AT" dirty="0"/>
              <a:t>oder zweite lebende Fremdsprache)</a:t>
            </a:r>
          </a:p>
          <a:p>
            <a:pPr lvl="1"/>
            <a:r>
              <a:rPr lang="de-AT" dirty="0" smtClean="0"/>
              <a:t>Realgymnasium</a:t>
            </a:r>
            <a:br>
              <a:rPr lang="de-AT" dirty="0" smtClean="0"/>
            </a:br>
            <a:r>
              <a:rPr lang="de-AT" dirty="0" smtClean="0"/>
              <a:t>(vermehrt Mathe, </a:t>
            </a:r>
            <a:r>
              <a:rPr lang="de-AT" dirty="0"/>
              <a:t>Geometrisches Zeichnen, </a:t>
            </a:r>
            <a:r>
              <a:rPr lang="de-AT" dirty="0" smtClean="0"/>
              <a:t>Werken)</a:t>
            </a:r>
            <a:endParaRPr lang="de-AT" dirty="0"/>
          </a:p>
          <a:p>
            <a:pPr lvl="1"/>
            <a:r>
              <a:rPr lang="de-AT" dirty="0" err="1"/>
              <a:t>Wirtschaftskundliches</a:t>
            </a:r>
            <a:r>
              <a:rPr lang="de-AT" dirty="0"/>
              <a:t> </a:t>
            </a:r>
            <a:r>
              <a:rPr lang="de-AT" dirty="0" smtClean="0"/>
              <a:t>Realgymnasium</a:t>
            </a:r>
            <a:br>
              <a:rPr lang="de-AT" dirty="0" smtClean="0"/>
            </a:br>
            <a:r>
              <a:rPr lang="de-AT" dirty="0" smtClean="0"/>
              <a:t>(vermehrt Chemie</a:t>
            </a:r>
            <a:r>
              <a:rPr lang="de-AT" dirty="0"/>
              <a:t>, Werkerziehung</a:t>
            </a:r>
            <a:r>
              <a:rPr lang="de-AT" dirty="0" smtClean="0"/>
              <a:t>).</a:t>
            </a:r>
            <a:r>
              <a:rPr lang="de-AT" sz="1800" dirty="0"/>
              <a:t/>
            </a:r>
            <a:br>
              <a:rPr lang="de-AT" sz="1800" dirty="0"/>
            </a:br>
            <a:endParaRPr lang="de-DE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0" y="4367001"/>
            <a:ext cx="3619500" cy="22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3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8B643-E423-A940-A0FD-82C74B47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Schultypen, Sonderformen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EF289F-01FB-E34E-8481-A818F214B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991850" cy="4685729"/>
          </a:xfrm>
        </p:spPr>
        <p:txBody>
          <a:bodyPr>
            <a:noAutofit/>
          </a:bodyPr>
          <a:lstStyle/>
          <a:p>
            <a:r>
              <a:rPr lang="de-AT" sz="2600" b="1" dirty="0" smtClean="0"/>
              <a:t>Oberstufe</a:t>
            </a:r>
            <a:r>
              <a:rPr lang="de-AT" sz="2600" b="1" dirty="0"/>
              <a:t>:</a:t>
            </a:r>
          </a:p>
          <a:p>
            <a:pPr lvl="1"/>
            <a:r>
              <a:rPr lang="de-AT" dirty="0"/>
              <a:t>Instrumentalmusik</a:t>
            </a:r>
          </a:p>
          <a:p>
            <a:pPr lvl="1"/>
            <a:r>
              <a:rPr lang="de-AT" dirty="0"/>
              <a:t>Naturwissenschaftlicher Unterricht</a:t>
            </a:r>
          </a:p>
          <a:p>
            <a:pPr lvl="1"/>
            <a:r>
              <a:rPr lang="de-AT" dirty="0"/>
              <a:t>Bildnerisches Gestalten und Werkerziehung</a:t>
            </a:r>
          </a:p>
          <a:p>
            <a:pPr lvl="1"/>
            <a:r>
              <a:rPr lang="de-AT" dirty="0"/>
              <a:t>Informatik</a:t>
            </a:r>
          </a:p>
          <a:p>
            <a:pPr lvl="1"/>
            <a:r>
              <a:rPr lang="de-AT" dirty="0"/>
              <a:t>Musikalischer Schwerpunkt (Sonderform; Aufnahme nur mit Eignungsprüfung)</a:t>
            </a:r>
          </a:p>
          <a:p>
            <a:pPr lvl="1"/>
            <a:r>
              <a:rPr lang="de-AT" dirty="0"/>
              <a:t>Sportlicher Schwerpunkt (Sonderform; Aufnahme nur mit Eignungsprüfung)</a:t>
            </a:r>
            <a:r>
              <a:rPr lang="de-AT" sz="1800" dirty="0"/>
              <a:t/>
            </a:r>
            <a:br>
              <a:rPr lang="de-AT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73500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194A4-FD82-EC43-84DA-79888AB3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Schulpflicht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1B2F9D-5349-AD44-8931-04601E79B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3"/>
            <a:ext cx="11034713" cy="4563491"/>
          </a:xfrm>
        </p:spPr>
        <p:txBody>
          <a:bodyPr>
            <a:normAutofit/>
          </a:bodyPr>
          <a:lstStyle/>
          <a:p>
            <a:r>
              <a:rPr lang="de-AT" sz="2600" dirty="0"/>
              <a:t>alle Kinder, die sich in Österreich dauernd </a:t>
            </a:r>
            <a:r>
              <a:rPr lang="de-AT" sz="2600" dirty="0" smtClean="0"/>
              <a:t>aufhalten</a:t>
            </a:r>
            <a:r>
              <a:rPr lang="de-AT" sz="2600" dirty="0"/>
              <a:t> </a:t>
            </a:r>
            <a:r>
              <a:rPr lang="de-AT" sz="2600" dirty="0" smtClean="0"/>
              <a:t>-&gt; </a:t>
            </a:r>
            <a:r>
              <a:rPr lang="de-AT" sz="2600" dirty="0"/>
              <a:t>allgemeine Schulpflicht</a:t>
            </a:r>
          </a:p>
          <a:p>
            <a:r>
              <a:rPr lang="de-AT" sz="2600" dirty="0"/>
              <a:t>Im 1. bis 4. Schuljahr </a:t>
            </a:r>
            <a:r>
              <a:rPr lang="de-AT" sz="2600" dirty="0" smtClean="0"/>
              <a:t>(6 </a:t>
            </a:r>
            <a:r>
              <a:rPr lang="de-AT" sz="2600" dirty="0"/>
              <a:t>bis 10 Jahren): </a:t>
            </a:r>
            <a:r>
              <a:rPr lang="de-AT" sz="2600" dirty="0" smtClean="0"/>
              <a:t>Besuch </a:t>
            </a:r>
            <a:r>
              <a:rPr lang="de-AT" sz="2600" dirty="0"/>
              <a:t>der Volksschule</a:t>
            </a:r>
          </a:p>
          <a:p>
            <a:r>
              <a:rPr lang="de-AT" sz="2600" dirty="0"/>
              <a:t>Im 5. bis 8. Schuljahr </a:t>
            </a:r>
            <a:r>
              <a:rPr lang="de-AT" sz="2600" dirty="0" smtClean="0"/>
              <a:t>(10 </a:t>
            </a:r>
            <a:r>
              <a:rPr lang="de-AT" sz="2600" dirty="0"/>
              <a:t>bis 14 Jahren): </a:t>
            </a:r>
            <a:r>
              <a:rPr lang="de-AT" sz="2600" dirty="0" smtClean="0"/>
              <a:t>Mittelschule</a:t>
            </a:r>
            <a:r>
              <a:rPr lang="de-AT" sz="2600" dirty="0"/>
              <a:t>, </a:t>
            </a:r>
            <a:r>
              <a:rPr lang="de-AT" sz="2600" dirty="0" smtClean="0"/>
              <a:t>AHS</a:t>
            </a:r>
            <a:endParaRPr lang="de-AT" sz="2600" dirty="0"/>
          </a:p>
          <a:p>
            <a:r>
              <a:rPr lang="de-AT" sz="2600" dirty="0"/>
              <a:t>Im 9. Schuljahr </a:t>
            </a:r>
            <a:r>
              <a:rPr lang="de-AT" sz="2600" dirty="0" smtClean="0"/>
              <a:t>(14 </a:t>
            </a:r>
            <a:r>
              <a:rPr lang="de-AT" sz="2600" dirty="0"/>
              <a:t>bis 15 Jahren</a:t>
            </a:r>
            <a:r>
              <a:rPr lang="de-AT" sz="2600" dirty="0" smtClean="0"/>
              <a:t>): Polytechnisch</a:t>
            </a:r>
            <a:r>
              <a:rPr lang="de-AT" sz="2600" dirty="0" smtClean="0"/>
              <a:t>, AHS, BHS</a:t>
            </a:r>
            <a:endParaRPr lang="de-AT" sz="2600" dirty="0"/>
          </a:p>
          <a:p>
            <a:r>
              <a:rPr lang="de-AT" sz="2600" dirty="0"/>
              <a:t>Schulpflichtige Kinder mit sonderpädagogischem Förderbedarf sind zum Besuch der Sonderschule berechtigt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24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795E0-0046-6143-9AEF-FDBB4CB5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Fächer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4371-3471-0B41-9D48-07A2AE75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755195"/>
          </a:xfrm>
        </p:spPr>
        <p:txBody>
          <a:bodyPr>
            <a:normAutofit/>
          </a:bodyPr>
          <a:lstStyle/>
          <a:p>
            <a:r>
              <a:rPr lang="de-AT" sz="2600" dirty="0"/>
              <a:t>Deutsch.</a:t>
            </a:r>
          </a:p>
          <a:p>
            <a:r>
              <a:rPr lang="de-AT" sz="2600" dirty="0" smtClean="0"/>
              <a:t>Mathematik</a:t>
            </a:r>
            <a:endParaRPr lang="de-AT" sz="2600" dirty="0"/>
          </a:p>
          <a:p>
            <a:r>
              <a:rPr lang="de-AT" sz="2600" dirty="0" smtClean="0"/>
              <a:t>Fremdsprachen: </a:t>
            </a:r>
            <a:r>
              <a:rPr lang="de-AT" sz="2600" dirty="0" smtClean="0"/>
              <a:t>Englisch, Spanisch, Französisch, Italienisch, Latein</a:t>
            </a:r>
            <a:endParaRPr lang="de-AT" sz="2600" dirty="0"/>
          </a:p>
          <a:p>
            <a:r>
              <a:rPr lang="de-AT" sz="2600" dirty="0"/>
              <a:t>Naturwissenschaftlicher </a:t>
            </a:r>
            <a:r>
              <a:rPr lang="de-AT" sz="2600" dirty="0" smtClean="0"/>
              <a:t>Unterricht: Physik</a:t>
            </a:r>
            <a:r>
              <a:rPr lang="de-AT" sz="2600" dirty="0"/>
              <a:t>, </a:t>
            </a:r>
            <a:r>
              <a:rPr lang="de-AT" sz="2600" dirty="0" smtClean="0"/>
              <a:t>Chemie, Biologie</a:t>
            </a:r>
            <a:endParaRPr lang="de-AT" sz="2600" dirty="0"/>
          </a:p>
          <a:p>
            <a:r>
              <a:rPr lang="de-AT" sz="2600" dirty="0" smtClean="0"/>
              <a:t>Sport</a:t>
            </a:r>
            <a:endParaRPr lang="de-AT" sz="2600" dirty="0"/>
          </a:p>
          <a:p>
            <a:r>
              <a:rPr lang="de-AT" sz="2600" dirty="0" smtClean="0"/>
              <a:t>Musik</a:t>
            </a:r>
          </a:p>
          <a:p>
            <a:r>
              <a:rPr lang="de-AT" sz="2600" dirty="0" smtClean="0"/>
              <a:t>Rechnungswesen</a:t>
            </a:r>
          </a:p>
          <a:p>
            <a:r>
              <a:rPr lang="de-AT" sz="2600" dirty="0" smtClean="0"/>
              <a:t>Betriebswirtschaft</a:t>
            </a:r>
            <a:endParaRPr lang="de-AT" sz="26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57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795E0-0046-6143-9AEF-FDBB4CB5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Unterrichtssprache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4371-3471-0B41-9D48-07A2AE75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Deutsch</a:t>
            </a:r>
          </a:p>
          <a:p>
            <a:r>
              <a:rPr lang="de-DE" dirty="0" smtClean="0"/>
              <a:t>Unterrichtet wird manchmal in Dialekt</a:t>
            </a:r>
          </a:p>
          <a:p>
            <a:r>
              <a:rPr lang="de-DE" dirty="0" smtClean="0"/>
              <a:t>Schreiben ohne Dialekt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3737292"/>
            <a:ext cx="4368800" cy="25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7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795E0-0046-6143-9AEF-FDBB4CB5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Schulabschlüsse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4371-3471-0B41-9D48-07A2AE75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In Österreich gibt es folgende Schulabschlüsse</a:t>
            </a:r>
            <a:r>
              <a:rPr lang="de-DE" dirty="0" smtClean="0"/>
              <a:t>:</a:t>
            </a:r>
            <a:endParaRPr lang="de-DE" dirty="0"/>
          </a:p>
          <a:p>
            <a:r>
              <a:rPr lang="de-DE" dirty="0" smtClean="0"/>
              <a:t>Matura </a:t>
            </a:r>
            <a:r>
              <a:rPr lang="de-DE" dirty="0"/>
              <a:t>(Vergleichbar mit dem Abitur in Deutschland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Fachschulreife</a:t>
            </a:r>
            <a:endParaRPr lang="de-DE" dirty="0"/>
          </a:p>
          <a:p>
            <a:r>
              <a:rPr lang="de-DE" dirty="0" smtClean="0"/>
              <a:t>Hauptschulabschluss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5" y="3735006"/>
            <a:ext cx="4892675" cy="24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1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795E0-0046-6143-9AEF-FDBB4CB5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Weiterbildung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1A4371-3471-0B41-9D48-07A2AE75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Studium an einer Universität</a:t>
            </a:r>
          </a:p>
          <a:p>
            <a:r>
              <a:rPr lang="de-DE" dirty="0" smtClean="0"/>
              <a:t>Studium an einer Fachhochschule</a:t>
            </a:r>
          </a:p>
          <a:p>
            <a:r>
              <a:rPr lang="de-DE" dirty="0" smtClean="0"/>
              <a:t>Lehre</a:t>
            </a:r>
          </a:p>
          <a:p>
            <a:r>
              <a:rPr lang="de-DE" dirty="0" smtClean="0"/>
              <a:t>Arbeiten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790569"/>
            <a:ext cx="48768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936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281D33"/>
      </a:dk2>
      <a:lt2>
        <a:srgbClr val="E2E8E2"/>
      </a:lt2>
      <a:accent1>
        <a:srgbClr val="DC29E7"/>
      </a:accent1>
      <a:accent2>
        <a:srgbClr val="7B17D5"/>
      </a:accent2>
      <a:accent3>
        <a:srgbClr val="3E29E7"/>
      </a:accent3>
      <a:accent4>
        <a:srgbClr val="1751D5"/>
      </a:accent4>
      <a:accent5>
        <a:srgbClr val="23B0E6"/>
      </a:accent5>
      <a:accent6>
        <a:srgbClr val="14B8A1"/>
      </a:accent6>
      <a:hlink>
        <a:srgbClr val="379531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Breitbild</PresentationFormat>
  <Paragraphs>68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Modern Love</vt:lpstr>
      <vt:lpstr>The Hand</vt:lpstr>
      <vt:lpstr>SketchyVTI</vt:lpstr>
      <vt:lpstr>Bildungssystem in Österreich</vt:lpstr>
      <vt:lpstr>Einschulungsalter</vt:lpstr>
      <vt:lpstr>Schultypen, Sonderformen</vt:lpstr>
      <vt:lpstr>Schultypen, Sonderformen</vt:lpstr>
      <vt:lpstr>Schulpflicht</vt:lpstr>
      <vt:lpstr>Fächer</vt:lpstr>
      <vt:lpstr>Unterrichtssprache</vt:lpstr>
      <vt:lpstr>Schulabschlüsse</vt:lpstr>
      <vt:lpstr>Weiterbildung</vt:lpstr>
      <vt:lpstr>Prüfungen</vt:lpstr>
      <vt:lpstr>Bildungssystem in Österreich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Bildungssystem in Österreich</dc:title>
  <dc:creator>Lukic Tijana</dc:creator>
  <cp:lastModifiedBy>Windows-Benutzer</cp:lastModifiedBy>
  <cp:revision>6</cp:revision>
  <dcterms:created xsi:type="dcterms:W3CDTF">2021-02-26T09:18:40Z</dcterms:created>
  <dcterms:modified xsi:type="dcterms:W3CDTF">2021-02-26T10:28:53Z</dcterms:modified>
</cp:coreProperties>
</file>