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-174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CA150-4128-4CCA-8397-BBD17D784AE2}" type="datetimeFigureOut">
              <a:rPr lang="de-DE" smtClean="0"/>
              <a:t>07.03.2021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BBAE0-9075-4FBD-9689-436469C744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0701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CA150-4128-4CCA-8397-BBD17D784AE2}" type="datetimeFigureOut">
              <a:rPr lang="de-DE" smtClean="0"/>
              <a:t>07.03.2021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BBAE0-9075-4FBD-9689-436469C744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6670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CA150-4128-4CCA-8397-BBD17D784AE2}" type="datetimeFigureOut">
              <a:rPr lang="de-DE" smtClean="0"/>
              <a:t>07.03.2021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BBAE0-9075-4FBD-9689-436469C744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70510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CA150-4128-4CCA-8397-BBD17D784AE2}" type="datetimeFigureOut">
              <a:rPr lang="de-DE" smtClean="0"/>
              <a:t>07.03.2021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BBAE0-9075-4FBD-9689-436469C744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9620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CA150-4128-4CCA-8397-BBD17D784AE2}" type="datetimeFigureOut">
              <a:rPr lang="de-DE" smtClean="0"/>
              <a:t>07.03.2021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BBAE0-9075-4FBD-9689-436469C744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0624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CA150-4128-4CCA-8397-BBD17D784AE2}" type="datetimeFigureOut">
              <a:rPr lang="de-DE" smtClean="0"/>
              <a:t>07.03.2021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BBAE0-9075-4FBD-9689-436469C744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305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CA150-4128-4CCA-8397-BBD17D784AE2}" type="datetimeFigureOut">
              <a:rPr lang="de-DE" smtClean="0"/>
              <a:t>07.03.2021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BBAE0-9075-4FBD-9689-436469C744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7095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CA150-4128-4CCA-8397-BBD17D784AE2}" type="datetimeFigureOut">
              <a:rPr lang="de-DE" smtClean="0"/>
              <a:t>07.03.2021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BBAE0-9075-4FBD-9689-436469C744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0954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CA150-4128-4CCA-8397-BBD17D784AE2}" type="datetimeFigureOut">
              <a:rPr lang="de-DE" smtClean="0"/>
              <a:t>07.03.2021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BBAE0-9075-4FBD-9689-436469C744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1840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CA150-4128-4CCA-8397-BBD17D784AE2}" type="datetimeFigureOut">
              <a:rPr lang="de-DE" smtClean="0"/>
              <a:t>07.03.2021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BBAE0-9075-4FBD-9689-436469C744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493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CA150-4128-4CCA-8397-BBD17D784AE2}" type="datetimeFigureOut">
              <a:rPr lang="de-DE" smtClean="0"/>
              <a:t>07.03.2021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BBAE0-9075-4FBD-9689-436469C744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4817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CA150-4128-4CCA-8397-BBD17D784AE2}" type="datetimeFigureOut">
              <a:rPr lang="de-DE" smtClean="0"/>
              <a:t>07.03.2021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BBAE0-9075-4FBD-9689-436469C744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7722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CA150-4128-4CCA-8397-BBD17D784AE2}" type="datetimeFigureOut">
              <a:rPr lang="de-DE" smtClean="0"/>
              <a:t>07.03.2021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BBAE0-9075-4FBD-9689-436469C744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7943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Bildungssystem in Österreich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Emir-Han </a:t>
            </a:r>
            <a:r>
              <a:rPr lang="de-DE" dirty="0" err="1" smtClean="0"/>
              <a:t>Yalim</a:t>
            </a:r>
            <a:r>
              <a:rPr lang="de-DE" dirty="0" smtClean="0"/>
              <a:t>, Atalay Aykanat, Daniel Nikolic, Gabriel </a:t>
            </a:r>
            <a:r>
              <a:rPr lang="de-DE" dirty="0" err="1" smtClean="0"/>
              <a:t>Guschlbauer</a:t>
            </a:r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1541" y="0"/>
            <a:ext cx="2510459" cy="167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6809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Bildungssystem in Österreich</a:t>
            </a:r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1541" y="0"/>
            <a:ext cx="2510459" cy="167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9049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Einschulungsalter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4217325"/>
              </p:ext>
            </p:extLst>
          </p:nvPr>
        </p:nvGraphicFramePr>
        <p:xfrm>
          <a:off x="838200" y="1825624"/>
          <a:ext cx="10515600" cy="27590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xmlns="" val="2059848480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xmlns="" val="2196862816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xmlns="" val="326304996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xmlns="" val="2303276160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xmlns="" val="3150917615"/>
                    </a:ext>
                  </a:extLst>
                </a:gridCol>
              </a:tblGrid>
              <a:tr h="1278101">
                <a:tc>
                  <a:txBody>
                    <a:bodyPr/>
                    <a:lstStyle/>
                    <a:p>
                      <a:r>
                        <a:rPr lang="de-DE" dirty="0" smtClean="0"/>
                        <a:t>Kindergarten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Volksschule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Mittelschule</a:t>
                      </a:r>
                      <a:r>
                        <a:rPr lang="de-DE" baseline="0" dirty="0" smtClean="0"/>
                        <a:t>, Gymnasien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Oberstufe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Universität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60543291"/>
                  </a:ext>
                </a:extLst>
              </a:tr>
              <a:tr h="740487">
                <a:tc>
                  <a:txBody>
                    <a:bodyPr/>
                    <a:lstStyle/>
                    <a:p>
                      <a:r>
                        <a:rPr lang="de-DE" dirty="0" smtClean="0"/>
                        <a:t>2</a:t>
                      </a:r>
                      <a:r>
                        <a:rPr lang="de-DE" baseline="0" dirty="0" smtClean="0"/>
                        <a:t>-5 Jahre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6-10 Jahre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10-14 Jahre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14-18/19</a:t>
                      </a:r>
                      <a:r>
                        <a:rPr lang="de-DE" baseline="0" dirty="0" smtClean="0"/>
                        <a:t> Jahre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Ab 18/19 Jahre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81191101"/>
                  </a:ext>
                </a:extLst>
              </a:tr>
              <a:tr h="74048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14051201"/>
                  </a:ext>
                </a:extLst>
              </a:tr>
            </a:tbl>
          </a:graphicData>
        </a:graphic>
      </p:graphicFrame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1541" y="0"/>
            <a:ext cx="2510459" cy="167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26768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Schultypen, Sonderformen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Schultypen: Volksschule, Mittelschule, Gymnasium, Oberstufe, Universität</a:t>
            </a:r>
          </a:p>
          <a:p>
            <a:endParaRPr lang="de-DE" dirty="0"/>
          </a:p>
          <a:p>
            <a:r>
              <a:rPr lang="de-DE" dirty="0" smtClean="0"/>
              <a:t>Sonderformen:</a:t>
            </a:r>
            <a:r>
              <a:rPr lang="de-DE" dirty="0"/>
              <a:t> </a:t>
            </a:r>
            <a:r>
              <a:rPr lang="de-DE" dirty="0" smtClean="0"/>
              <a:t>Vorschule, Sonderschule, Kolleg</a:t>
            </a: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1541" y="0"/>
            <a:ext cx="2510459" cy="167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9719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080500" cy="1325563"/>
          </a:xfrm>
        </p:spPr>
        <p:txBody>
          <a:bodyPr/>
          <a:lstStyle/>
          <a:p>
            <a:r>
              <a:rPr lang="de-DE" dirty="0" smtClean="0"/>
              <a:t>Schulpflicht in den einzelnen Schultypen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14875"/>
          </a:xfrm>
        </p:spPr>
        <p:txBody>
          <a:bodyPr>
            <a:normAutofit/>
          </a:bodyPr>
          <a:lstStyle/>
          <a:p>
            <a:r>
              <a:rPr lang="de-DE" dirty="0" smtClean="0"/>
              <a:t>Volksschule: 4 Jahre</a:t>
            </a:r>
          </a:p>
          <a:p>
            <a:r>
              <a:rPr lang="de-DE" dirty="0" smtClean="0"/>
              <a:t>Mittelschule: 4 Jahre</a:t>
            </a:r>
          </a:p>
          <a:p>
            <a:r>
              <a:rPr lang="de-DE" dirty="0" smtClean="0"/>
              <a:t>Gymnasium: 4-8 Jahre</a:t>
            </a:r>
          </a:p>
          <a:p>
            <a:r>
              <a:rPr lang="de-DE" dirty="0" smtClean="0"/>
              <a:t>BHS: 5 Jahre </a:t>
            </a:r>
          </a:p>
          <a:p>
            <a:r>
              <a:rPr lang="de-DE" dirty="0" smtClean="0"/>
              <a:t>Universität: je nach Zweig unterschiedlich (min. 6-8 Semester)</a:t>
            </a:r>
            <a:endParaRPr lang="de-DE" dirty="0"/>
          </a:p>
          <a:p>
            <a:r>
              <a:rPr lang="de-DE" dirty="0" smtClean="0"/>
              <a:t>Sonderformen:</a:t>
            </a:r>
            <a:r>
              <a:rPr lang="de-DE" dirty="0"/>
              <a:t> </a:t>
            </a:r>
            <a:endParaRPr lang="de-DE" dirty="0" smtClean="0"/>
          </a:p>
          <a:p>
            <a:pPr lvl="1"/>
            <a:r>
              <a:rPr lang="de-DE" dirty="0" smtClean="0"/>
              <a:t>Vorschule: 1 Jahr </a:t>
            </a:r>
          </a:p>
          <a:p>
            <a:pPr lvl="1"/>
            <a:r>
              <a:rPr lang="de-DE" dirty="0" smtClean="0"/>
              <a:t>Sonderschule: 4 Jahre</a:t>
            </a:r>
          </a:p>
          <a:p>
            <a:pPr lvl="1"/>
            <a:r>
              <a:rPr lang="de-DE" dirty="0" smtClean="0"/>
              <a:t>Kolleg: 2 Jahre</a:t>
            </a:r>
          </a:p>
          <a:p>
            <a:pPr lvl="1"/>
            <a:r>
              <a:rPr lang="de-DE" dirty="0" smtClean="0"/>
              <a:t>HAS: 3 Jahre</a:t>
            </a: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1541" y="0"/>
            <a:ext cx="2510459" cy="167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4045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080500" cy="1325563"/>
          </a:xfrm>
        </p:spPr>
        <p:txBody>
          <a:bodyPr/>
          <a:lstStyle/>
          <a:p>
            <a:r>
              <a:rPr lang="de-DE" dirty="0" smtClean="0"/>
              <a:t>Fächer, die unterrichtet werden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14875"/>
          </a:xfrm>
        </p:spPr>
        <p:txBody>
          <a:bodyPr>
            <a:normAutofit/>
          </a:bodyPr>
          <a:lstStyle/>
          <a:p>
            <a:r>
              <a:rPr lang="de-DE" dirty="0" smtClean="0"/>
              <a:t>Hauptfächer:</a:t>
            </a:r>
            <a:r>
              <a:rPr lang="de-DE" dirty="0"/>
              <a:t> </a:t>
            </a:r>
            <a:endParaRPr lang="de-DE" dirty="0" smtClean="0"/>
          </a:p>
          <a:p>
            <a:pPr lvl="1"/>
            <a:r>
              <a:rPr lang="de-DE" dirty="0" smtClean="0"/>
              <a:t>Deutsch</a:t>
            </a:r>
          </a:p>
          <a:p>
            <a:pPr lvl="1"/>
            <a:r>
              <a:rPr lang="de-DE" dirty="0" smtClean="0"/>
              <a:t>Mathematik</a:t>
            </a:r>
          </a:p>
          <a:p>
            <a:pPr lvl="1"/>
            <a:r>
              <a:rPr lang="de-DE" dirty="0" smtClean="0"/>
              <a:t>Englisch</a:t>
            </a:r>
          </a:p>
          <a:p>
            <a:pPr lvl="1"/>
            <a:r>
              <a:rPr lang="de-DE" dirty="0" smtClean="0"/>
              <a:t>BWL, UNCO (HAK)</a:t>
            </a:r>
          </a:p>
          <a:p>
            <a:pPr marL="0" indent="0">
              <a:buNone/>
            </a:pPr>
            <a:endParaRPr lang="de-DE" dirty="0" smtClean="0"/>
          </a:p>
          <a:p>
            <a:r>
              <a:rPr lang="de-DE" dirty="0" smtClean="0"/>
              <a:t>Nebenfächer: </a:t>
            </a:r>
          </a:p>
          <a:p>
            <a:pPr lvl="1"/>
            <a:r>
              <a:rPr lang="de-DE" dirty="0" smtClean="0"/>
              <a:t>Sport</a:t>
            </a:r>
          </a:p>
          <a:p>
            <a:pPr lvl="1"/>
            <a:r>
              <a:rPr lang="de-DE" dirty="0" smtClean="0"/>
              <a:t>2. lebende Fremdsprachen</a:t>
            </a:r>
          </a:p>
          <a:p>
            <a:pPr lvl="1"/>
            <a:r>
              <a:rPr lang="de-DE" dirty="0" smtClean="0"/>
              <a:t>Biologie, Chemie, Physik (= Naturwissenschaften)</a:t>
            </a: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1541" y="0"/>
            <a:ext cx="2510459" cy="167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0344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080500" cy="1325563"/>
          </a:xfrm>
        </p:spPr>
        <p:txBody>
          <a:bodyPr/>
          <a:lstStyle/>
          <a:p>
            <a:r>
              <a:rPr lang="de-DE" dirty="0" smtClean="0"/>
              <a:t>Besonderheiten in Schulen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14875"/>
          </a:xfrm>
        </p:spPr>
        <p:txBody>
          <a:bodyPr>
            <a:normAutofit/>
          </a:bodyPr>
          <a:lstStyle/>
          <a:p>
            <a:r>
              <a:rPr lang="de-DE" dirty="0" smtClean="0"/>
              <a:t>Fremdsprachen</a:t>
            </a:r>
          </a:p>
          <a:p>
            <a:r>
              <a:rPr lang="de-DE" dirty="0" smtClean="0">
                <a:sym typeface="Wingdings" panose="05000000000000000000" pitchFamily="2" charset="2"/>
              </a:rPr>
              <a:t>Erasmus</a:t>
            </a:r>
          </a:p>
          <a:p>
            <a:r>
              <a:rPr lang="de-DE" dirty="0" smtClean="0">
                <a:sym typeface="Wingdings" panose="05000000000000000000" pitchFamily="2" charset="2"/>
              </a:rPr>
              <a:t>Kantinen</a:t>
            </a:r>
          </a:p>
          <a:p>
            <a:r>
              <a:rPr lang="de-DE" dirty="0" smtClean="0">
                <a:sym typeface="Wingdings" panose="05000000000000000000" pitchFamily="2" charset="2"/>
              </a:rPr>
              <a:t>Sprachreisen</a:t>
            </a:r>
          </a:p>
          <a:p>
            <a:r>
              <a:rPr lang="de-DE" dirty="0" smtClean="0">
                <a:sym typeface="Wingdings" panose="05000000000000000000" pitchFamily="2" charset="2"/>
              </a:rPr>
              <a:t>Sportwoche (Sommer &amp; Winter)</a:t>
            </a:r>
          </a:p>
          <a:p>
            <a:r>
              <a:rPr lang="de-DE" dirty="0" smtClean="0">
                <a:sym typeface="Wingdings" panose="05000000000000000000" pitchFamily="2" charset="2"/>
              </a:rPr>
              <a:t>Lernhilfen</a:t>
            </a:r>
          </a:p>
          <a:p>
            <a:pPr marL="0" indent="0">
              <a:buNone/>
            </a:pPr>
            <a:endParaRPr lang="de-DE" dirty="0" smtClean="0">
              <a:sym typeface="Wingdings" panose="05000000000000000000" pitchFamily="2" charset="2"/>
            </a:endParaRP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1541" y="0"/>
            <a:ext cx="2510459" cy="167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1215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080500" cy="1325563"/>
          </a:xfrm>
        </p:spPr>
        <p:txBody>
          <a:bodyPr/>
          <a:lstStyle/>
          <a:p>
            <a:r>
              <a:rPr lang="de-DE" dirty="0" smtClean="0"/>
              <a:t>Abschlüsse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14875"/>
          </a:xfrm>
        </p:spPr>
        <p:txBody>
          <a:bodyPr>
            <a:normAutofit/>
          </a:bodyPr>
          <a:lstStyle/>
          <a:p>
            <a:r>
              <a:rPr lang="de-DE" dirty="0" smtClean="0"/>
              <a:t>Pflichtschulabschluss (9 Jahre Schulpflicht)</a:t>
            </a:r>
          </a:p>
          <a:p>
            <a:endParaRPr lang="de-DE" dirty="0"/>
          </a:p>
          <a:p>
            <a:r>
              <a:rPr lang="de-DE" dirty="0" smtClean="0"/>
              <a:t>BHS/AHS: Matura</a:t>
            </a:r>
          </a:p>
          <a:p>
            <a:endParaRPr lang="de-DE" dirty="0" smtClean="0"/>
          </a:p>
          <a:p>
            <a:r>
              <a:rPr lang="de-DE" dirty="0" smtClean="0"/>
              <a:t>Universität</a:t>
            </a:r>
            <a:endParaRPr lang="de-DE" dirty="0"/>
          </a:p>
          <a:p>
            <a:pPr lvl="1"/>
            <a:r>
              <a:rPr lang="de-DE" dirty="0" smtClean="0"/>
              <a:t>Bachelor, Master, Doktor </a:t>
            </a:r>
          </a:p>
          <a:p>
            <a:endParaRPr lang="de-DE" dirty="0" smtClean="0"/>
          </a:p>
          <a:p>
            <a:r>
              <a:rPr lang="de-DE" dirty="0" smtClean="0"/>
              <a:t>Sonderformen:</a:t>
            </a:r>
          </a:p>
          <a:p>
            <a:pPr lvl="1"/>
            <a:r>
              <a:rPr lang="de-DE" dirty="0" smtClean="0"/>
              <a:t>Abschlussprüfung</a:t>
            </a:r>
          </a:p>
          <a:p>
            <a:pPr lvl="1"/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1541" y="0"/>
            <a:ext cx="2510459" cy="167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1735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080500" cy="1325563"/>
          </a:xfrm>
        </p:spPr>
        <p:txBody>
          <a:bodyPr/>
          <a:lstStyle/>
          <a:p>
            <a:r>
              <a:rPr lang="de-DE" dirty="0" smtClean="0"/>
              <a:t>Möglichkeiten nach Schulabschluss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14875"/>
          </a:xfrm>
        </p:spPr>
        <p:txBody>
          <a:bodyPr>
            <a:normAutofit/>
          </a:bodyPr>
          <a:lstStyle/>
          <a:p>
            <a:r>
              <a:rPr lang="de-DE" dirty="0" smtClean="0"/>
              <a:t>nach Pflichtschulabschluss:</a:t>
            </a:r>
          </a:p>
          <a:p>
            <a:pPr lvl="1"/>
            <a:r>
              <a:rPr lang="de-DE" dirty="0" smtClean="0"/>
              <a:t>Lehre</a:t>
            </a:r>
            <a:r>
              <a:rPr lang="de-DE" dirty="0"/>
              <a:t> </a:t>
            </a:r>
            <a:r>
              <a:rPr lang="de-DE" dirty="0" smtClean="0">
                <a:sym typeface="Wingdings" panose="05000000000000000000" pitchFamily="2" charset="2"/>
              </a:rPr>
              <a:t> mit oder ohne Matura</a:t>
            </a:r>
          </a:p>
          <a:p>
            <a:pPr lvl="1"/>
            <a:r>
              <a:rPr lang="de-DE" dirty="0" smtClean="0">
                <a:sym typeface="Wingdings" panose="05000000000000000000" pitchFamily="2" charset="2"/>
              </a:rPr>
              <a:t>Höhere Schule (BHS, AHS)  Maturapflichtig</a:t>
            </a:r>
          </a:p>
          <a:p>
            <a:r>
              <a:rPr lang="de-DE" dirty="0" smtClean="0">
                <a:sym typeface="Wingdings" panose="05000000000000000000" pitchFamily="2" charset="2"/>
              </a:rPr>
              <a:t>nach Maturaabschluss:</a:t>
            </a:r>
          </a:p>
          <a:p>
            <a:pPr lvl="1"/>
            <a:r>
              <a:rPr lang="de-DE" dirty="0" smtClean="0">
                <a:sym typeface="Wingdings" panose="05000000000000000000" pitchFamily="2" charset="2"/>
              </a:rPr>
              <a:t>Arbeiten oder </a:t>
            </a:r>
          </a:p>
          <a:p>
            <a:pPr lvl="1"/>
            <a:r>
              <a:rPr lang="de-DE" dirty="0" smtClean="0">
                <a:sym typeface="Wingdings" panose="05000000000000000000" pitchFamily="2" charset="2"/>
              </a:rPr>
              <a:t>Studieren</a:t>
            </a:r>
          </a:p>
          <a:p>
            <a:pPr lvl="1"/>
            <a:endParaRPr lang="de-DE" dirty="0" smtClean="0">
              <a:sym typeface="Wingdings" panose="05000000000000000000" pitchFamily="2" charset="2"/>
            </a:endParaRPr>
          </a:p>
          <a:p>
            <a:pPr lvl="1"/>
            <a:endParaRPr lang="de-DE" dirty="0" smtClean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1541" y="0"/>
            <a:ext cx="2510459" cy="167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2562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080500" cy="1325563"/>
          </a:xfrm>
        </p:spPr>
        <p:txBody>
          <a:bodyPr/>
          <a:lstStyle/>
          <a:p>
            <a:r>
              <a:rPr lang="de-DE" dirty="0" smtClean="0"/>
              <a:t>Prüfungen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14875"/>
          </a:xfrm>
        </p:spPr>
        <p:txBody>
          <a:bodyPr>
            <a:normAutofit/>
          </a:bodyPr>
          <a:lstStyle/>
          <a:p>
            <a:r>
              <a:rPr lang="de-DE" dirty="0" smtClean="0">
                <a:sym typeface="Wingdings" panose="05000000000000000000" pitchFamily="2" charset="2"/>
              </a:rPr>
              <a:t>um die Note zu verbessern</a:t>
            </a:r>
          </a:p>
          <a:p>
            <a:pPr lvl="1"/>
            <a:r>
              <a:rPr lang="de-DE" dirty="0" smtClean="0">
                <a:sym typeface="Wingdings" panose="05000000000000000000" pitchFamily="2" charset="2"/>
              </a:rPr>
              <a:t>Wunschprüfungen</a:t>
            </a:r>
          </a:p>
          <a:p>
            <a:pPr lvl="1"/>
            <a:r>
              <a:rPr lang="de-DE" dirty="0" smtClean="0">
                <a:sym typeface="Wingdings" panose="05000000000000000000" pitchFamily="2" charset="2"/>
              </a:rPr>
              <a:t>Semesterprüfungen</a:t>
            </a:r>
          </a:p>
          <a:p>
            <a:r>
              <a:rPr lang="de-DE" dirty="0" smtClean="0">
                <a:sym typeface="Wingdings" panose="05000000000000000000" pitchFamily="2" charset="2"/>
              </a:rPr>
              <a:t>um die Matura zu kriegen</a:t>
            </a:r>
          </a:p>
          <a:p>
            <a:pPr lvl="1"/>
            <a:r>
              <a:rPr lang="de-DE" dirty="0" smtClean="0">
                <a:sym typeface="Wingdings" panose="05000000000000000000" pitchFamily="2" charset="2"/>
              </a:rPr>
              <a:t>Reife- und Diplomprüfung (mündlich &amp; schriftlich)</a:t>
            </a:r>
          </a:p>
          <a:p>
            <a:r>
              <a:rPr lang="de-DE" dirty="0" smtClean="0">
                <a:sym typeface="Wingdings" panose="05000000000000000000" pitchFamily="2" charset="2"/>
              </a:rPr>
              <a:t>Universität</a:t>
            </a:r>
          </a:p>
          <a:p>
            <a:pPr lvl="1"/>
            <a:r>
              <a:rPr lang="de-DE" dirty="0" smtClean="0">
                <a:sym typeface="Wingdings" panose="05000000000000000000" pitchFamily="2" charset="2"/>
              </a:rPr>
              <a:t>Aufnahmeprüfung</a:t>
            </a:r>
          </a:p>
          <a:p>
            <a:pPr lvl="1"/>
            <a:r>
              <a:rPr lang="de-DE" dirty="0" smtClean="0">
                <a:sym typeface="Wingdings" panose="05000000000000000000" pitchFamily="2" charset="2"/>
              </a:rPr>
              <a:t>Abschlussprüfungen</a:t>
            </a:r>
          </a:p>
          <a:p>
            <a:endParaRPr lang="de-DE" dirty="0" smtClean="0">
              <a:sym typeface="Wingdings" panose="05000000000000000000" pitchFamily="2" charset="2"/>
            </a:endParaRPr>
          </a:p>
          <a:p>
            <a:pPr lvl="1"/>
            <a:endParaRPr lang="de-DE" dirty="0" smtClean="0">
              <a:sym typeface="Wingdings" panose="05000000000000000000" pitchFamily="2" charset="2"/>
            </a:endParaRPr>
          </a:p>
          <a:p>
            <a:pPr lvl="1"/>
            <a:endParaRPr lang="de-DE" dirty="0" smtClean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1541" y="0"/>
            <a:ext cx="2510459" cy="167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9078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lag_of_Austri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Flag_of_Austria</Template>
  <TotalTime>0</TotalTime>
  <Words>223</Words>
  <Application>Microsoft Office PowerPoint</Application>
  <PresentationFormat>Benutzerdefiniert</PresentationFormat>
  <Paragraphs>74</Paragraphs>
  <Slides>10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1" baseType="lpstr">
      <vt:lpstr>Flag_of_Austria</vt:lpstr>
      <vt:lpstr>Bildungssystem in Österreich</vt:lpstr>
      <vt:lpstr>Einschulungsalter</vt:lpstr>
      <vt:lpstr>Schultypen, Sonderformen</vt:lpstr>
      <vt:lpstr>Schulpflicht in den einzelnen Schultypen</vt:lpstr>
      <vt:lpstr>Fächer, die unterrichtet werden</vt:lpstr>
      <vt:lpstr>Besonderheiten in Schulen</vt:lpstr>
      <vt:lpstr>Abschlüsse</vt:lpstr>
      <vt:lpstr>Möglichkeiten nach Schulabschluss</vt:lpstr>
      <vt:lpstr>Prüfungen</vt:lpstr>
      <vt:lpstr>Bildungssystem in Österreich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Bildungssystem in Österreich</dc:title>
  <dc:creator>Windows-Benutzer</dc:creator>
  <cp:lastModifiedBy>Nina Pippan</cp:lastModifiedBy>
  <cp:revision>12</cp:revision>
  <dcterms:created xsi:type="dcterms:W3CDTF">2021-02-26T11:43:21Z</dcterms:created>
  <dcterms:modified xsi:type="dcterms:W3CDTF">2021-03-07T18:07:25Z</dcterms:modified>
</cp:coreProperties>
</file>