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6" r:id="rId6"/>
    <p:sldId id="265" r:id="rId7"/>
    <p:sldId id="268" r:id="rId8"/>
    <p:sldId id="263" r:id="rId9"/>
    <p:sldId id="262" r:id="rId10"/>
    <p:sldId id="267" r:id="rId11"/>
    <p:sldId id="264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DF37C-5A6D-49BA-B5DC-3B69A9AF2C2E}" type="datetimeFigureOut">
              <a:rPr lang="pt-PT" smtClean="0"/>
              <a:t>02/04/2018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0C0D6-CF33-491B-AE42-690128ACB26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0474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0C0D6-CF33-491B-AE42-690128ACB26A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7745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B9120-3A2B-4DB0-8279-53C50F244D7F}" type="datetime1">
              <a:rPr lang="pt-PT" smtClean="0"/>
              <a:t>02/04/2018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927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CD58-D311-41B8-89D0-42C600669D60}" type="datetime1">
              <a:rPr lang="pt-PT" smtClean="0"/>
              <a:t>02/04/2018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95951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9F7E-7C3F-424E-A30F-6A8AEA901E52}" type="datetime1">
              <a:rPr lang="pt-PT" smtClean="0"/>
              <a:t>02/04/2018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4279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5016-45DF-4EA8-86EE-0C6DD292B9D3}" type="datetime1">
              <a:rPr lang="pt-PT" smtClean="0"/>
              <a:t>02/04/2018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496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05AA-E8FC-4BF1-970F-9BA7B394E432}" type="datetime1">
              <a:rPr lang="pt-PT" smtClean="0"/>
              <a:t>02/04/2018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94680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18C9D-0301-449A-BCB2-8AB5A2007074}" type="datetime1">
              <a:rPr lang="pt-PT" smtClean="0"/>
              <a:t>02/04/2018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3123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48B60-E4BA-4794-81CD-C9ED7275E3C4}" type="datetime1">
              <a:rPr lang="pt-PT" smtClean="0"/>
              <a:t>02/04/2018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2776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2E8C-5474-478F-9285-0816116F4A5E}" type="datetime1">
              <a:rPr lang="pt-PT" smtClean="0"/>
              <a:t>02/04/2018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3169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9D0-283B-432F-BA3C-74984B4899BF}" type="datetime1">
              <a:rPr lang="pt-PT" smtClean="0"/>
              <a:t>02/04/2018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178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AAC6-02A0-49F5-B69F-5059F445B838}" type="datetime1">
              <a:rPr lang="pt-PT" smtClean="0"/>
              <a:t>02/04/2018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0585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D55AA-FAE1-4E0C-8C6E-5198FEAF6E8C}" type="datetime1">
              <a:rPr lang="pt-PT" smtClean="0"/>
              <a:t>02/04/2018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762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B00FA-4D8B-4A4F-A944-410E73B6040F}" type="datetime1">
              <a:rPr lang="pt-PT" smtClean="0"/>
              <a:t>02/04/2018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 smtClean="0"/>
              <a:t>Escola Básica 2,3  de Freiria</a:t>
            </a: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8B081-A7A6-4E00-BADA-F3A02CF27D1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928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emf"/><Relationship Id="rId5" Type="http://schemas.openxmlformats.org/officeDocument/2006/relationships/image" Target="../media/image39.png"/><Relationship Id="rId10" Type="http://schemas.openxmlformats.org/officeDocument/2006/relationships/image" Target="../media/image44.emf"/><Relationship Id="rId4" Type="http://schemas.openxmlformats.org/officeDocument/2006/relationships/image" Target="../media/image38.png"/><Relationship Id="rId9" Type="http://schemas.openxmlformats.org/officeDocument/2006/relationships/image" Target="../media/image4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467775"/>
            <a:ext cx="9144000" cy="1009897"/>
          </a:xfrm>
        </p:spPr>
        <p:txBody>
          <a:bodyPr/>
          <a:lstStyle/>
          <a:p>
            <a:r>
              <a:rPr lang="pt-PT" dirty="0" smtClean="0"/>
              <a:t>O Grande ditador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52404" y="1418055"/>
            <a:ext cx="9144000" cy="1655762"/>
          </a:xfrm>
        </p:spPr>
        <p:txBody>
          <a:bodyPr/>
          <a:lstStyle/>
          <a:p>
            <a:r>
              <a:rPr lang="pt-PT" dirty="0" smtClean="0"/>
              <a:t>Argumento, realização e produção de Charles Chaplin</a:t>
            </a:r>
            <a:endParaRPr lang="pt-PT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7" y="2245937"/>
            <a:ext cx="2563397" cy="192940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768" y="2245937"/>
            <a:ext cx="2563397" cy="192940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285" y="2245937"/>
            <a:ext cx="2563397" cy="192940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5801" y="2245936"/>
            <a:ext cx="2589553" cy="192940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107" y="4539993"/>
            <a:ext cx="2563397" cy="192940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7845" y="4539993"/>
            <a:ext cx="2563396" cy="192940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4285" y="4539993"/>
            <a:ext cx="2563397" cy="192940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70182" y="4559475"/>
            <a:ext cx="2575172" cy="1938270"/>
          </a:xfrm>
          <a:prstGeom prst="rect">
            <a:avLst/>
          </a:prstGeom>
        </p:spPr>
      </p:pic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87938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Ficha técnica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2448"/>
          </a:xfrm>
        </p:spPr>
        <p:txBody>
          <a:bodyPr/>
          <a:lstStyle/>
          <a:p>
            <a:r>
              <a:rPr lang="pt-PT" dirty="0" smtClean="0"/>
              <a:t>O grande ditador (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great</a:t>
            </a:r>
            <a:r>
              <a:rPr lang="pt-PT" dirty="0" smtClean="0"/>
              <a:t> </a:t>
            </a:r>
            <a:r>
              <a:rPr lang="pt-PT" dirty="0" err="1" smtClean="0"/>
              <a:t>dictator</a:t>
            </a:r>
            <a:r>
              <a:rPr lang="pt-PT" dirty="0" smtClean="0"/>
              <a:t>)</a:t>
            </a:r>
          </a:p>
          <a:p>
            <a:pPr marL="0" indent="0">
              <a:buNone/>
            </a:pPr>
            <a:r>
              <a:rPr lang="pt-PT" sz="1800" dirty="0" smtClean="0"/>
              <a:t>Estados-Unidos, 1940</a:t>
            </a:r>
          </a:p>
          <a:p>
            <a:pPr marL="0" indent="0">
              <a:buNone/>
            </a:pPr>
            <a:r>
              <a:rPr lang="pt-PT" sz="1800" dirty="0" smtClean="0"/>
              <a:t>Realização e cenário: Charles Chaplin</a:t>
            </a:r>
          </a:p>
          <a:p>
            <a:pPr marL="0" indent="0">
              <a:buNone/>
            </a:pPr>
            <a:r>
              <a:rPr lang="pt-PT" sz="1800" dirty="0" smtClean="0"/>
              <a:t>Imagem: Karl </a:t>
            </a:r>
            <a:r>
              <a:rPr lang="pt-PT" sz="1800" dirty="0" err="1" smtClean="0"/>
              <a:t>Struss</a:t>
            </a:r>
            <a:r>
              <a:rPr lang="pt-PT" sz="1800" dirty="0" smtClean="0"/>
              <a:t> e Roland </a:t>
            </a:r>
            <a:r>
              <a:rPr lang="pt-PT" sz="1800" dirty="0" err="1" smtClean="0"/>
              <a:t>Totheroh</a:t>
            </a:r>
            <a:endParaRPr lang="pt-PT" sz="1800" dirty="0" smtClean="0"/>
          </a:p>
          <a:p>
            <a:pPr marL="0" indent="0">
              <a:buNone/>
            </a:pPr>
            <a:r>
              <a:rPr lang="pt-PT" sz="1800" dirty="0" smtClean="0"/>
              <a:t>Música: </a:t>
            </a:r>
            <a:r>
              <a:rPr lang="pt-PT" sz="1800" dirty="0" err="1" smtClean="0"/>
              <a:t>Meredith</a:t>
            </a:r>
            <a:r>
              <a:rPr lang="pt-PT" sz="1800" dirty="0" smtClean="0"/>
              <a:t> </a:t>
            </a:r>
            <a:r>
              <a:rPr lang="pt-PT" sz="1800" dirty="0" err="1" smtClean="0"/>
              <a:t>Willson</a:t>
            </a:r>
            <a:r>
              <a:rPr lang="pt-PT" sz="1800" dirty="0" smtClean="0"/>
              <a:t> e Charles Chaplin</a:t>
            </a:r>
          </a:p>
          <a:p>
            <a:pPr marL="0" indent="0">
              <a:buNone/>
            </a:pPr>
            <a:r>
              <a:rPr lang="pt-PT" sz="1800" dirty="0" smtClean="0"/>
              <a:t>Duração: 2h04</a:t>
            </a:r>
          </a:p>
          <a:p>
            <a:pPr marL="0" indent="0">
              <a:buNone/>
            </a:pPr>
            <a:r>
              <a:rPr lang="pt-PT" sz="1800" dirty="0" smtClean="0"/>
              <a:t>Rodagem: setembro de 1939 a março de 1940</a:t>
            </a:r>
          </a:p>
          <a:p>
            <a:pPr marL="0" indent="0">
              <a:buNone/>
            </a:pPr>
            <a:r>
              <a:rPr lang="pt-PT" sz="1800" dirty="0" smtClean="0"/>
              <a:t>Estreia: 15 de outubro de 1940</a:t>
            </a:r>
          </a:p>
          <a:p>
            <a:r>
              <a:rPr lang="pt-PT" sz="1800" b="1" dirty="0" smtClean="0"/>
              <a:t>Interpretação:</a:t>
            </a:r>
          </a:p>
          <a:p>
            <a:pPr marL="0" indent="0">
              <a:buNone/>
            </a:pPr>
            <a:r>
              <a:rPr lang="pt-PT" sz="1800" dirty="0" smtClean="0"/>
              <a:t>O barbeiro / </a:t>
            </a:r>
            <a:r>
              <a:rPr lang="pt-PT" sz="1800" dirty="0" err="1" smtClean="0"/>
              <a:t>Adenoid</a:t>
            </a:r>
            <a:r>
              <a:rPr lang="pt-PT" sz="1800" dirty="0" smtClean="0"/>
              <a:t> </a:t>
            </a:r>
            <a:r>
              <a:rPr lang="pt-PT" sz="1800" dirty="0" err="1" smtClean="0"/>
              <a:t>Hynkel</a:t>
            </a:r>
            <a:r>
              <a:rPr lang="pt-PT" sz="1800" dirty="0" smtClean="0"/>
              <a:t>: Charles Chaplin</a:t>
            </a:r>
          </a:p>
          <a:p>
            <a:pPr marL="0" indent="0">
              <a:buNone/>
            </a:pPr>
            <a:r>
              <a:rPr lang="pt-PT" sz="1800" dirty="0" err="1" smtClean="0"/>
              <a:t>Benzino</a:t>
            </a:r>
            <a:r>
              <a:rPr lang="pt-PT" sz="1800" dirty="0" smtClean="0"/>
              <a:t> </a:t>
            </a:r>
            <a:r>
              <a:rPr lang="pt-PT" sz="1800" dirty="0" err="1" smtClean="0"/>
              <a:t>Napaloni</a:t>
            </a:r>
            <a:r>
              <a:rPr lang="pt-PT" sz="1800" dirty="0" smtClean="0"/>
              <a:t>: Jack </a:t>
            </a:r>
            <a:r>
              <a:rPr lang="pt-PT" sz="1800" dirty="0" err="1" smtClean="0"/>
              <a:t>Oakie</a:t>
            </a:r>
            <a:endParaRPr lang="pt-PT" sz="1800" dirty="0" smtClean="0"/>
          </a:p>
          <a:p>
            <a:pPr marL="0" indent="0">
              <a:buNone/>
            </a:pPr>
            <a:r>
              <a:rPr lang="pt-PT" sz="1800" dirty="0" smtClean="0"/>
              <a:t>Hannah: </a:t>
            </a:r>
            <a:r>
              <a:rPr lang="pt-PT" sz="1800" dirty="0" err="1" smtClean="0"/>
              <a:t>Paulette</a:t>
            </a:r>
            <a:r>
              <a:rPr lang="pt-PT" sz="1800" dirty="0" smtClean="0"/>
              <a:t> </a:t>
            </a:r>
            <a:r>
              <a:rPr lang="pt-PT" sz="1800" dirty="0" err="1" smtClean="0"/>
              <a:t>Goddard</a:t>
            </a:r>
            <a:endParaRPr lang="pt-PT" sz="1800" dirty="0"/>
          </a:p>
        </p:txBody>
      </p:sp>
      <p:pic>
        <p:nvPicPr>
          <p:cNvPr id="1026" name="Picture 2" descr="Resultado de imagem para 0 grande ditador data da estreia em portug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564" y="1240123"/>
            <a:ext cx="3373236" cy="481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46024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Sinopse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38200" y="1249251"/>
            <a:ext cx="10515600" cy="4927712"/>
          </a:xfrm>
        </p:spPr>
        <p:txBody>
          <a:bodyPr>
            <a:noAutofit/>
          </a:bodyPr>
          <a:lstStyle/>
          <a:p>
            <a:pPr algn="just"/>
            <a:r>
              <a:rPr lang="pt-PT" sz="2400" dirty="0"/>
              <a:t>Uma sátira </a:t>
            </a:r>
            <a:r>
              <a:rPr lang="pt-PT" sz="2400" dirty="0" smtClean="0"/>
              <a:t>de </a:t>
            </a:r>
            <a:r>
              <a:rPr lang="pt-PT" sz="2400" dirty="0"/>
              <a:t>Charles Chaplin a Hitler e ao nacional-socialismo, apesar de Chaplin ter acabado por declarar que se, na altura da rodagem, tivesse ideia da verdadeira extensão das atrocidades nazis "nunca poderia ter gozado com tal insanidade homicida". O filme, rodado em segredo no final dos anos 30, estreou na América em 1940, em plena II Guerra Mundial. A história tem como protagonista um soldado-barbeiro judeu que, no final de uma batalha, perde a memória e vai parar a um asilo. O barbeiro tem uma grande semelhança com o ditador </a:t>
            </a:r>
            <a:r>
              <a:rPr lang="pt-PT" sz="2400" dirty="0" err="1"/>
              <a:t>Adenoid</a:t>
            </a:r>
            <a:r>
              <a:rPr lang="pt-PT" sz="2400" dirty="0"/>
              <a:t> </a:t>
            </a:r>
            <a:r>
              <a:rPr lang="pt-PT" sz="2400" dirty="0" err="1"/>
              <a:t>Hynkel</a:t>
            </a:r>
            <a:r>
              <a:rPr lang="pt-PT" sz="2400" dirty="0"/>
              <a:t> que ganha poder e se prepara para invadir o país vizinho </a:t>
            </a:r>
            <a:r>
              <a:rPr lang="pt-PT" sz="2400" dirty="0" err="1"/>
              <a:t>Osterlich</a:t>
            </a:r>
            <a:r>
              <a:rPr lang="pt-PT" sz="2400" dirty="0"/>
              <a:t>. Para isso, tenta arranjar financiamento junto da comunidade judaica, mas esta recusa-se a ajudá-lo. Por essa razão, </a:t>
            </a:r>
            <a:r>
              <a:rPr lang="pt-PT" sz="2400" dirty="0" err="1"/>
              <a:t>Hynkel</a:t>
            </a:r>
            <a:r>
              <a:rPr lang="pt-PT" sz="2400" dirty="0"/>
              <a:t> reprime-os violentamente e o barbeiro vai parar a um campo de concentração. Uma das grandes obras de Charles Chaplin e a sua primeira com som, 13 anos após o fim do mudo, com a qual conquistou o prémio de melhor </a:t>
            </a:r>
            <a:r>
              <a:rPr lang="pt-PT" sz="2400" dirty="0" err="1"/>
              <a:t>actor</a:t>
            </a:r>
            <a:r>
              <a:rPr lang="pt-PT" sz="2400" dirty="0"/>
              <a:t> (que recusou) atribuído pelo Círculo de Críticos de Cinema de Nova Iorque. O filme foi ainda nomeado para cinco Óscares, entre os quais o de melhor filme.</a:t>
            </a: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22825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5169" y="0"/>
            <a:ext cx="10515600" cy="1325563"/>
          </a:xfrm>
        </p:spPr>
        <p:txBody>
          <a:bodyPr/>
          <a:lstStyle/>
          <a:p>
            <a:r>
              <a:rPr lang="pt-PT" dirty="0" smtClean="0"/>
              <a:t>Ideia do filme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38200" y="1313645"/>
            <a:ext cx="6142149" cy="4863318"/>
          </a:xfrm>
        </p:spPr>
        <p:txBody>
          <a:bodyPr/>
          <a:lstStyle/>
          <a:p>
            <a:r>
              <a:rPr lang="pt-PT" dirty="0" smtClean="0"/>
              <a:t>O filme O Grande Ditador nasce da incrível semelhança entre o bigode de Chaplin, criado em 1910 para a personagem do vagabundo, e o do ditador. Chaplin está preocupado com as consequências da  chegada de Hitler ao poder, em 1933.</a:t>
            </a:r>
          </a:p>
          <a:p>
            <a:r>
              <a:rPr lang="pt-PT" dirty="0"/>
              <a:t>D</a:t>
            </a:r>
            <a:r>
              <a:rPr lang="pt-PT" dirty="0" smtClean="0"/>
              <a:t>ecide escrever uma sátira numa altura em que os estúdios de Hollywood e o governo americano desaprovam qualquer critica ao regime nazi.</a:t>
            </a: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t="7324" r="8664" b="14742"/>
          <a:stretch/>
        </p:blipFill>
        <p:spPr>
          <a:xfrm>
            <a:off x="7268401" y="957553"/>
            <a:ext cx="4657436" cy="5344732"/>
          </a:xfrm>
          <a:prstGeom prst="rect">
            <a:avLst/>
          </a:prstGeom>
        </p:spPr>
      </p:pic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003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Desafio deste filme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Chaplin começa a pensar no filme O Ditador com uma dupla ambição: conciliar a pertinência politica com o cómico. O desafio é ridicularizar Hitler e desconstruir a propaganda nazi.</a:t>
            </a:r>
          </a:p>
          <a:p>
            <a:endParaRPr lang="pt-PT" dirty="0"/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46" y="3434857"/>
            <a:ext cx="1782079" cy="132768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125" y="3423360"/>
            <a:ext cx="1782079" cy="132768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323" y="3423362"/>
            <a:ext cx="1793632" cy="133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625" y="3423362"/>
            <a:ext cx="1773921" cy="132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2765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/>
              <a:t>Mas como se filma um discurso politico num filme de </a:t>
            </a:r>
            <a:r>
              <a:rPr lang="pt-PT" dirty="0" smtClean="0"/>
              <a:t>ficção, mantendo uma faceta cómica?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2210901"/>
            <a:ext cx="2496811" cy="1868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736" y="2210900"/>
            <a:ext cx="2515001" cy="186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896" y="2203206"/>
            <a:ext cx="2438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752475" y="4396154"/>
            <a:ext cx="2496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Semelhança física entre Charlot e Hitler.</a:t>
            </a:r>
            <a:endParaRPr lang="pt-PT" dirty="0"/>
          </a:p>
        </p:txBody>
      </p:sp>
      <p:sp>
        <p:nvSpPr>
          <p:cNvPr id="7" name="CaixaDeTexto 6"/>
          <p:cNvSpPr txBox="1"/>
          <p:nvPr/>
        </p:nvSpPr>
        <p:spPr>
          <a:xfrm>
            <a:off x="4429737" y="4396154"/>
            <a:ext cx="2381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Nome – </a:t>
            </a:r>
            <a:r>
              <a:rPr lang="pt-PT" dirty="0" err="1" smtClean="0"/>
              <a:t>Adenoid</a:t>
            </a:r>
            <a:r>
              <a:rPr lang="pt-PT" dirty="0" smtClean="0"/>
              <a:t> </a:t>
            </a:r>
            <a:r>
              <a:rPr lang="pt-PT" dirty="0" err="1" smtClean="0"/>
              <a:t>Hynkel</a:t>
            </a:r>
            <a:r>
              <a:rPr lang="pt-PT" dirty="0" smtClean="0"/>
              <a:t> (</a:t>
            </a:r>
            <a:r>
              <a:rPr lang="pt-PT" dirty="0" err="1" smtClean="0"/>
              <a:t>Adolf</a:t>
            </a:r>
            <a:r>
              <a:rPr lang="pt-PT" dirty="0" smtClean="0"/>
              <a:t> Hitler)</a:t>
            </a:r>
            <a:endParaRPr lang="pt-PT" dirty="0"/>
          </a:p>
        </p:txBody>
      </p:sp>
      <p:sp>
        <p:nvSpPr>
          <p:cNvPr id="8" name="CaixaDeTexto 7"/>
          <p:cNvSpPr txBox="1"/>
          <p:nvPr/>
        </p:nvSpPr>
        <p:spPr>
          <a:xfrm>
            <a:off x="8158896" y="4396154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/>
              <a:t>Benzino</a:t>
            </a:r>
            <a:r>
              <a:rPr lang="pt-PT" dirty="0" smtClean="0"/>
              <a:t> </a:t>
            </a:r>
            <a:r>
              <a:rPr lang="pt-PT" dirty="0" err="1" smtClean="0"/>
              <a:t>Napaloni</a:t>
            </a:r>
            <a:r>
              <a:rPr lang="pt-PT" dirty="0" smtClean="0"/>
              <a:t> – Benito Mussolini. Associa-se a Napoleão.</a:t>
            </a:r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4548554" y="5319484"/>
            <a:ext cx="226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/>
              <a:t>Osterlitz</a:t>
            </a:r>
            <a:r>
              <a:rPr lang="pt-PT" dirty="0" smtClean="0"/>
              <a:t> (Áustria) – país natal de Hitler</a:t>
            </a:r>
            <a:endParaRPr lang="pt-PT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42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Planos - </a:t>
            </a:r>
            <a:r>
              <a:rPr lang="pt-PT" dirty="0"/>
              <a:t>Chaplin filma as duas personagens separadamente: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991865" y="5122985"/>
            <a:ext cx="9220200" cy="1735015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t-PT" sz="7200" dirty="0" smtClean="0"/>
              <a:t>plano </a:t>
            </a:r>
            <a:r>
              <a:rPr lang="pt-PT" sz="7200" dirty="0"/>
              <a:t>para </a:t>
            </a:r>
            <a:r>
              <a:rPr lang="pt-PT" sz="7200" dirty="0" err="1"/>
              <a:t>Hynkel</a:t>
            </a:r>
            <a:r>
              <a:rPr lang="pt-PT" sz="7200" dirty="0"/>
              <a:t>: corpo e discurso desarticulado, orador tomado pela excitação do poder</a:t>
            </a:r>
            <a:r>
              <a:rPr lang="pt-PT" dirty="0"/>
              <a:t>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t-PT" sz="7200" dirty="0"/>
              <a:t>Parodiar</a:t>
            </a:r>
            <a:r>
              <a:rPr lang="pt-PT" dirty="0"/>
              <a:t> </a:t>
            </a:r>
            <a:r>
              <a:rPr lang="pt-PT" sz="7200" dirty="0"/>
              <a:t>o cenário e os enquadramentos de um filme de propaganda nazi: </a:t>
            </a:r>
            <a:r>
              <a:rPr lang="pt-PT" sz="7200" dirty="0" err="1"/>
              <a:t>arquitetura</a:t>
            </a:r>
            <a:r>
              <a:rPr lang="pt-PT" sz="7200" dirty="0"/>
              <a:t> monumental, a cruz suástica (no filme cruz </a:t>
            </a:r>
            <a:r>
              <a:rPr lang="pt-PT" sz="7200" dirty="0" smtClean="0"/>
              <a:t>dupla, </a:t>
            </a:r>
            <a:r>
              <a:rPr lang="pt-PT" sz="7200" dirty="0" err="1" smtClean="0"/>
              <a:t>double</a:t>
            </a:r>
            <a:r>
              <a:rPr lang="pt-PT" sz="7200" dirty="0" smtClean="0"/>
              <a:t> cross, trair), </a:t>
            </a:r>
            <a:r>
              <a:rPr lang="pt-PT" sz="7200" dirty="0"/>
              <a:t>utilização do radio como instrumento de </a:t>
            </a:r>
            <a:r>
              <a:rPr lang="pt-PT" sz="7200" dirty="0" smtClean="0"/>
              <a:t>propaganda.</a:t>
            </a:r>
            <a:endParaRPr lang="pt-PT" sz="7200" dirty="0"/>
          </a:p>
          <a:p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65" y="1425639"/>
            <a:ext cx="1887085" cy="141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692" y="1425639"/>
            <a:ext cx="1884118" cy="141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638" y="1411533"/>
            <a:ext cx="1846007" cy="137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991865" y="2977661"/>
            <a:ext cx="10416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plano </a:t>
            </a:r>
            <a:r>
              <a:rPr lang="pt-PT" dirty="0"/>
              <a:t>para o barbeiro no Ghetto, a guerra e o acidente de avião</a:t>
            </a:r>
          </a:p>
          <a:p>
            <a:endParaRPr lang="pt-PT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308" y="1437118"/>
            <a:ext cx="1873836" cy="140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58" y="3623992"/>
            <a:ext cx="18669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910" y="3623992"/>
            <a:ext cx="18669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433" y="3623992"/>
            <a:ext cx="1982416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307" y="3623992"/>
            <a:ext cx="1962563" cy="147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3818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Início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15108" y="1453662"/>
            <a:ext cx="6686221" cy="4723301"/>
          </a:xfrm>
        </p:spPr>
        <p:txBody>
          <a:bodyPr/>
          <a:lstStyle/>
          <a:p>
            <a:pPr algn="just"/>
            <a:r>
              <a:rPr lang="pt-PT" dirty="0"/>
              <a:t>O intertítulo com que começa o filme inspira-se numa frase que se lê muitas vezes no inicio de um livro ou filme e que reafirma o caracter ficcional de uma obra a fim de evitar ao seu autor alguns processos. Neste caso, trata-se de uma paródia de Chaplin: a semelhança física das personagens é meramente coincidência. Omite ainda a semelhança entre Hitler e Charlot. Em que momento do filme é que esta parecença é reconhecida? Qual a consequência desta identificação?</a:t>
            </a:r>
          </a:p>
          <a:p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852" y="1469578"/>
            <a:ext cx="3927848" cy="2910000"/>
          </a:xfrm>
          <a:prstGeom prst="rect">
            <a:avLst/>
          </a:prstGeom>
        </p:spPr>
      </p:pic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8864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Vida e morte do pequeno vagabundo</a:t>
            </a:r>
            <a:endParaRPr lang="pt-PT" dirty="0"/>
          </a:p>
        </p:txBody>
      </p:sp>
      <p:pic>
        <p:nvPicPr>
          <p:cNvPr id="4" name="Marcador de Posição de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69" y="1300359"/>
            <a:ext cx="3233516" cy="2401760"/>
          </a:xfrm>
          <a:prstGeom prst="rect">
            <a:avLst/>
          </a:prstGeom>
        </p:spPr>
      </p:pic>
      <p:sp>
        <p:nvSpPr>
          <p:cNvPr id="3" name="Rectângulo 2"/>
          <p:cNvSpPr/>
          <p:nvPr/>
        </p:nvSpPr>
        <p:spPr>
          <a:xfrm>
            <a:off x="4731064" y="1452218"/>
            <a:ext cx="5210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Com este filme, Chaplin encerra o ciclo do vagabundo</a:t>
            </a:r>
          </a:p>
        </p:txBody>
      </p:sp>
      <p:sp>
        <p:nvSpPr>
          <p:cNvPr id="6" name="Retângulo 5"/>
          <p:cNvSpPr/>
          <p:nvPr/>
        </p:nvSpPr>
        <p:spPr>
          <a:xfrm>
            <a:off x="4593465" y="1950287"/>
            <a:ext cx="6096000" cy="42043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Aparentemente nas primeiras cenas do soldado e quando regressa à sua terra natal, o pequeno vagabundo do cinema mudo parece continuar presente: o vestuário é semelhante no casaco estreito e calças largas, o chapéu e os sapatos. Aliás, o barbeiro também não é muito conversador: nas cenas de guerra é um simples soldado, sem direito a falar, apenas recebe ordens; no seu regresso à loja, as teias de aranha deixam-no sem fala; e quando Hannah se deixa “fazer a barba”, é ela que fala e ele limita-se a ouvir, respondendo apenas com sorrisos e monossílabos… 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4" y="3944155"/>
            <a:ext cx="3296749" cy="247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6182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Vida e morte do pequeno vagabundo</a:t>
            </a:r>
          </a:p>
        </p:txBody>
      </p:sp>
      <p:pic>
        <p:nvPicPr>
          <p:cNvPr id="4" name="Marcador de Posição de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9279" y="2269218"/>
            <a:ext cx="3673265" cy="2755406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928316" y="2162302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Hynkel</a:t>
            </a: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outra personagem interpretada por Charles Chaplin, compensa a timidez do barbeiro com os longos discursos públicos, a sua cólera contra as pessoas que o rodeiam. Mas se analisarmos bem, reconhecemos nos gestos do Ditador algo do pequeno vagabundo. </a:t>
            </a:r>
            <a:endParaRPr lang="pt-PT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PT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PT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PT" dirty="0"/>
              <a:t>O</a:t>
            </a:r>
            <a:r>
              <a:rPr lang="pt-PT" dirty="0" smtClean="0"/>
              <a:t> </a:t>
            </a:r>
            <a:r>
              <a:rPr lang="pt-PT" dirty="0"/>
              <a:t>filme é o culminar da personagem Charlot: ao fazer o discurso final, o barbeiro põe um fim ao mito do barbeiro humilde.</a:t>
            </a:r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1369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Duelo burlesco</a:t>
            </a:r>
            <a:endParaRPr lang="pt-PT" dirty="0"/>
          </a:p>
        </p:txBody>
      </p:sp>
      <p:pic>
        <p:nvPicPr>
          <p:cNvPr id="4" name="Marcador de Posição de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515" y="1533393"/>
            <a:ext cx="2473090" cy="183693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192" y="1533393"/>
            <a:ext cx="2473090" cy="183693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1791" y="1533393"/>
            <a:ext cx="2473090" cy="1836938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043354" y="4091354"/>
            <a:ext cx="10234246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A visita de </a:t>
            </a:r>
            <a:r>
              <a:rPr lang="pt-PT" dirty="0" err="1"/>
              <a:t>Napaloni</a:t>
            </a:r>
            <a:r>
              <a:rPr lang="pt-PT" dirty="0"/>
              <a:t> é um parentese burlesco no discurso do Ditador, um festival de gags: os dois disputam a rivalidade do espaço – horizontalmente quando </a:t>
            </a:r>
            <a:r>
              <a:rPr lang="pt-PT" dirty="0" err="1"/>
              <a:t>Nappaloni</a:t>
            </a:r>
            <a:r>
              <a:rPr lang="pt-PT" dirty="0"/>
              <a:t> guilhotina </a:t>
            </a:r>
            <a:r>
              <a:rPr lang="pt-PT" dirty="0" err="1"/>
              <a:t>Hynkel</a:t>
            </a:r>
            <a:r>
              <a:rPr lang="pt-PT" dirty="0"/>
              <a:t> com a sua saudação, na luta de cadeiras de barbeiro que se conclui com a cena do avião de guerra da </a:t>
            </a:r>
            <a:r>
              <a:rPr lang="pt-PT" dirty="0" err="1"/>
              <a:t>Tomânia</a:t>
            </a:r>
            <a:r>
              <a:rPr lang="pt-PT" dirty="0"/>
              <a:t>. A batalha entre os dois adquire um novo tom burlesco na cena do jantar em que cada um defende a sua Nação lutando com um alimento que lhe é característico.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015" y="1533394"/>
            <a:ext cx="2454332" cy="183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8078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Radio e nazismo: a voz do mestre</a:t>
            </a:r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26" y="1455860"/>
            <a:ext cx="22574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26" y="3612906"/>
            <a:ext cx="2268343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3657599" y="1455860"/>
            <a:ext cx="770206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Há no filme O Ditador um grande cuidado com a representação de Hitler e a arte nazi relativamente à propaganda ideológica. </a:t>
            </a:r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r>
              <a:rPr lang="pt-PT" dirty="0" smtClean="0"/>
              <a:t>O </a:t>
            </a:r>
            <a:r>
              <a:rPr lang="pt-PT" dirty="0"/>
              <a:t>rádio é o veiculo de transmissão da propaganda nazi e é sentido no Ghetto e no discurso final do barbeiro/</a:t>
            </a:r>
            <a:r>
              <a:rPr lang="pt-PT" dirty="0" err="1"/>
              <a:t>Hynkel</a:t>
            </a:r>
            <a:r>
              <a:rPr lang="pt-PT" dirty="0"/>
              <a:t>. </a:t>
            </a:r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  <a:p>
            <a:endParaRPr lang="pt-PT" dirty="0" smtClean="0"/>
          </a:p>
          <a:p>
            <a:r>
              <a:rPr lang="pt-PT" dirty="0" smtClean="0"/>
              <a:t>Chaplin </a:t>
            </a:r>
            <a:r>
              <a:rPr lang="pt-PT" dirty="0"/>
              <a:t>não só desafia Hitler apresentando-o como um megalómano apaixonado pela sua imagem e o sistema mediático de manipulação de massas.</a:t>
            </a:r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3636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725" y="96959"/>
            <a:ext cx="10515600" cy="1325563"/>
          </a:xfrm>
        </p:spPr>
        <p:txBody>
          <a:bodyPr/>
          <a:lstStyle/>
          <a:p>
            <a:r>
              <a:rPr lang="pt-PT" dirty="0" smtClean="0"/>
              <a:t>Dança do mundo</a:t>
            </a:r>
            <a:endParaRPr lang="pt-PT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46" y="986632"/>
            <a:ext cx="23526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63" y="988770"/>
            <a:ext cx="23526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848" y="988769"/>
            <a:ext cx="23526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940" y="959462"/>
            <a:ext cx="23526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30" y="2975827"/>
            <a:ext cx="23526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63" y="2981690"/>
            <a:ext cx="23526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846" y="2975826"/>
            <a:ext cx="23526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432" y="2949083"/>
            <a:ext cx="23526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67" y="4941277"/>
            <a:ext cx="23526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63" y="4941277"/>
            <a:ext cx="23526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6025662" y="5134708"/>
            <a:ext cx="4939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Influência de Charlot nos gestos;</a:t>
            </a:r>
          </a:p>
          <a:p>
            <a:r>
              <a:rPr lang="pt-PT" dirty="0" smtClean="0"/>
              <a:t>Dança – revela intenção de dominar o mundo;</a:t>
            </a:r>
          </a:p>
          <a:p>
            <a:r>
              <a:rPr lang="pt-PT" dirty="0" smtClean="0"/>
              <a:t>Rebentamento do balão – profético.</a:t>
            </a:r>
            <a:endParaRPr lang="pt-PT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9939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591" y="1638056"/>
            <a:ext cx="5786696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arcador de Posição do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Escola Básica 2,3  de Freiria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99802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1082</Words>
  <Application>Microsoft Office PowerPoint</Application>
  <PresentationFormat>Ecrã Panorâmico</PresentationFormat>
  <Paragraphs>76</Paragraphs>
  <Slides>14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Tema do Office</vt:lpstr>
      <vt:lpstr>O Grande ditador</vt:lpstr>
      <vt:lpstr>Ficha técnica</vt:lpstr>
      <vt:lpstr>Sinopse</vt:lpstr>
      <vt:lpstr>Ideia do filme</vt:lpstr>
      <vt:lpstr>Desafio deste filme</vt:lpstr>
      <vt:lpstr>Mas como se filma um discurso politico num filme de ficção, mantendo uma faceta cómica?</vt:lpstr>
      <vt:lpstr>Planos - Chaplin filma as duas personagens separadamente: </vt:lpstr>
      <vt:lpstr>Início</vt:lpstr>
      <vt:lpstr>Vida e morte do pequeno vagabundo</vt:lpstr>
      <vt:lpstr>Vida e morte do pequeno vagabundo</vt:lpstr>
      <vt:lpstr>Duelo burlesco</vt:lpstr>
      <vt:lpstr>Radio e nazismo: a voz do mestre</vt:lpstr>
      <vt:lpstr>Dança do mundo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Grande ditador</dc:title>
  <dc:creator>Paula Lavanco</dc:creator>
  <cp:lastModifiedBy>Paula Lavanco</cp:lastModifiedBy>
  <cp:revision>31</cp:revision>
  <dcterms:created xsi:type="dcterms:W3CDTF">2017-12-27T17:57:48Z</dcterms:created>
  <dcterms:modified xsi:type="dcterms:W3CDTF">2018-04-02T18:38:35Z</dcterms:modified>
</cp:coreProperties>
</file>